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ukta Bold" panose="020B0604020202020204" charset="0"/>
      <p:regular r:id="rId15"/>
    </p:embeddedFont>
    <p:embeddedFont>
      <p:font typeface="Mukta Light" panose="020B0604020202020204" charset="0"/>
      <p:regular r:id="rId16"/>
    </p:embeddedFont>
    <p:embeddedFont>
      <p:font typeface="Prompt Medium" panose="020B0502040204020203" pitchFamily="2" charset="-3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938046" y="2893665"/>
            <a:ext cx="9269909" cy="1714500"/>
            <a:chOff x="0" y="0"/>
            <a:chExt cx="12359878" cy="228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59878" cy="2286000"/>
            </a:xfrm>
            <a:custGeom>
              <a:avLst/>
              <a:gdLst/>
              <a:ahLst/>
              <a:cxnLst/>
              <a:rect l="l" t="t" r="r" b="b"/>
              <a:pathLst>
                <a:path w="12359878" h="2286000">
                  <a:moveTo>
                    <a:pt x="0" y="0"/>
                  </a:moveTo>
                  <a:lnTo>
                    <a:pt x="12359878" y="0"/>
                  </a:lnTo>
                  <a:lnTo>
                    <a:pt x="12359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359878" cy="2314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Monolithic to Microservices Migration Plan Generator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38046" y="5071021"/>
            <a:ext cx="9269909" cy="1481435"/>
            <a:chOff x="0" y="0"/>
            <a:chExt cx="12359878" cy="19752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59878" cy="1975247"/>
            </a:xfrm>
            <a:custGeom>
              <a:avLst/>
              <a:gdLst/>
              <a:ahLst/>
              <a:cxnLst/>
              <a:rect l="l" t="t" r="r" b="b"/>
              <a:pathLst>
                <a:path w="12359878" h="1975247">
                  <a:moveTo>
                    <a:pt x="0" y="0"/>
                  </a:moveTo>
                  <a:lnTo>
                    <a:pt x="12359878" y="0"/>
                  </a:lnTo>
                  <a:lnTo>
                    <a:pt x="12359878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2359878" cy="20704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An intelligent, automated solution that analyzes monolithic code, suggests service boundaries, and generates a clean microservice structure with minimal manual effort.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0046" y="1663154"/>
            <a:ext cx="9918799" cy="857250"/>
            <a:chOff x="0" y="0"/>
            <a:chExt cx="13225065" cy="1143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25066" cy="1143000"/>
            </a:xfrm>
            <a:custGeom>
              <a:avLst/>
              <a:gdLst/>
              <a:ahLst/>
              <a:cxnLst/>
              <a:rect l="l" t="t" r="r" b="b"/>
              <a:pathLst>
                <a:path w="13225066" h="1143000">
                  <a:moveTo>
                    <a:pt x="0" y="0"/>
                  </a:moveTo>
                  <a:lnTo>
                    <a:pt x="13225066" y="0"/>
                  </a:lnTo>
                  <a:lnTo>
                    <a:pt x="13225066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3225065" cy="1171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Step 4: Generating Code Plan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046" y="3137595"/>
            <a:ext cx="16127909" cy="493811"/>
            <a:chOff x="0" y="0"/>
            <a:chExt cx="21503878" cy="6584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03878" cy="658415"/>
            </a:xfrm>
            <a:custGeom>
              <a:avLst/>
              <a:gdLst/>
              <a:ahLst/>
              <a:cxnLst/>
              <a:rect l="l" t="t" r="r" b="b"/>
              <a:pathLst>
                <a:path w="21503878" h="658415">
                  <a:moveTo>
                    <a:pt x="0" y="0"/>
                  </a:moveTo>
                  <a:lnTo>
                    <a:pt x="21503878" y="0"/>
                  </a:lnTo>
                  <a:lnTo>
                    <a:pt x="2150387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1503878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Mapping files to microservices and structuring output.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0521" y="3968949"/>
            <a:ext cx="2034927" cy="1064716"/>
            <a:chOff x="0" y="0"/>
            <a:chExt cx="2713237" cy="1419622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2687828" cy="1394206"/>
            </a:xfrm>
            <a:custGeom>
              <a:avLst/>
              <a:gdLst/>
              <a:ahLst/>
              <a:cxnLst/>
              <a:rect l="l" t="t" r="r" b="b"/>
              <a:pathLst>
                <a:path w="2687828" h="1394206">
                  <a:moveTo>
                    <a:pt x="0" y="172847"/>
                  </a:moveTo>
                  <a:cubicBezTo>
                    <a:pt x="0" y="77343"/>
                    <a:pt x="78105" y="0"/>
                    <a:pt x="174371" y="0"/>
                  </a:cubicBezTo>
                  <a:lnTo>
                    <a:pt x="2513457" y="0"/>
                  </a:lnTo>
                  <a:cubicBezTo>
                    <a:pt x="2609723" y="0"/>
                    <a:pt x="2687828" y="77343"/>
                    <a:pt x="2687828" y="172847"/>
                  </a:cubicBezTo>
                  <a:lnTo>
                    <a:pt x="2687828" y="1221359"/>
                  </a:lnTo>
                  <a:cubicBezTo>
                    <a:pt x="2687828" y="1316863"/>
                    <a:pt x="2609723" y="1394206"/>
                    <a:pt x="2513457" y="1394206"/>
                  </a:cubicBezTo>
                  <a:lnTo>
                    <a:pt x="174371" y="1394206"/>
                  </a:lnTo>
                  <a:cubicBezTo>
                    <a:pt x="78105" y="1394206"/>
                    <a:pt x="0" y="1316863"/>
                    <a:pt x="0" y="1221359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713228" cy="1419606"/>
            </a:xfrm>
            <a:custGeom>
              <a:avLst/>
              <a:gdLst/>
              <a:ahLst/>
              <a:cxnLst/>
              <a:rect l="l" t="t" r="r" b="b"/>
              <a:pathLst>
                <a:path w="2713228" h="1419606">
                  <a:moveTo>
                    <a:pt x="0" y="185547"/>
                  </a:moveTo>
                  <a:cubicBezTo>
                    <a:pt x="0" y="82931"/>
                    <a:pt x="83820" y="0"/>
                    <a:pt x="187071" y="0"/>
                  </a:cubicBezTo>
                  <a:lnTo>
                    <a:pt x="2526157" y="0"/>
                  </a:lnTo>
                  <a:lnTo>
                    <a:pt x="2526157" y="12700"/>
                  </a:lnTo>
                  <a:lnTo>
                    <a:pt x="2526157" y="0"/>
                  </a:lnTo>
                  <a:cubicBezTo>
                    <a:pt x="2629408" y="0"/>
                    <a:pt x="2713228" y="82931"/>
                    <a:pt x="2713228" y="185547"/>
                  </a:cubicBezTo>
                  <a:lnTo>
                    <a:pt x="2700528" y="185547"/>
                  </a:lnTo>
                  <a:lnTo>
                    <a:pt x="2713228" y="185547"/>
                  </a:lnTo>
                  <a:lnTo>
                    <a:pt x="2713228" y="1234059"/>
                  </a:lnTo>
                  <a:lnTo>
                    <a:pt x="2700528" y="1234059"/>
                  </a:lnTo>
                  <a:lnTo>
                    <a:pt x="2713228" y="1234059"/>
                  </a:lnTo>
                  <a:cubicBezTo>
                    <a:pt x="2713228" y="1336675"/>
                    <a:pt x="2629408" y="1419606"/>
                    <a:pt x="2526157" y="1419606"/>
                  </a:cubicBezTo>
                  <a:lnTo>
                    <a:pt x="2526157" y="1406906"/>
                  </a:lnTo>
                  <a:lnTo>
                    <a:pt x="2526157" y="1419606"/>
                  </a:lnTo>
                  <a:lnTo>
                    <a:pt x="187071" y="1419606"/>
                  </a:lnTo>
                  <a:lnTo>
                    <a:pt x="187071" y="1406906"/>
                  </a:lnTo>
                  <a:lnTo>
                    <a:pt x="187071" y="1419606"/>
                  </a:lnTo>
                  <a:cubicBezTo>
                    <a:pt x="83820" y="1419606"/>
                    <a:pt x="0" y="1336675"/>
                    <a:pt x="0" y="123405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1234059"/>
                  </a:lnTo>
                  <a:lnTo>
                    <a:pt x="12700" y="1234059"/>
                  </a:lnTo>
                  <a:lnTo>
                    <a:pt x="25400" y="1234059"/>
                  </a:lnTo>
                  <a:cubicBezTo>
                    <a:pt x="25400" y="1322451"/>
                    <a:pt x="97663" y="1394206"/>
                    <a:pt x="187071" y="1394206"/>
                  </a:cubicBezTo>
                  <a:lnTo>
                    <a:pt x="2526157" y="1394206"/>
                  </a:lnTo>
                  <a:cubicBezTo>
                    <a:pt x="2615565" y="1394206"/>
                    <a:pt x="2687828" y="1322451"/>
                    <a:pt x="2687828" y="1234059"/>
                  </a:cubicBezTo>
                  <a:lnTo>
                    <a:pt x="2687828" y="185547"/>
                  </a:lnTo>
                  <a:cubicBezTo>
                    <a:pt x="2687828" y="97155"/>
                    <a:pt x="2615565" y="25400"/>
                    <a:pt x="2526157" y="25400"/>
                  </a:cubicBezTo>
                  <a:lnTo>
                    <a:pt x="187071" y="25400"/>
                  </a:lnTo>
                  <a:lnTo>
                    <a:pt x="187071" y="12700"/>
                  </a:lnTo>
                  <a:lnTo>
                    <a:pt x="187071" y="25400"/>
                  </a:lnTo>
                  <a:cubicBezTo>
                    <a:pt x="97663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870919" y="4229992"/>
            <a:ext cx="433982" cy="542479"/>
          </a:xfrm>
          <a:custGeom>
            <a:avLst/>
            <a:gdLst/>
            <a:ahLst/>
            <a:cxnLst/>
            <a:rect l="l" t="t" r="r" b="b"/>
            <a:pathLst>
              <a:path w="433982" h="542479">
                <a:moveTo>
                  <a:pt x="0" y="0"/>
                </a:moveTo>
                <a:lnTo>
                  <a:pt x="433982" y="0"/>
                </a:lnTo>
                <a:lnTo>
                  <a:pt x="433982" y="542479"/>
                </a:lnTo>
                <a:lnTo>
                  <a:pt x="0" y="542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8" r="-43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391860" y="4057799"/>
            <a:ext cx="2323140" cy="827290"/>
            <a:chOff x="0" y="0"/>
            <a:chExt cx="2090937" cy="7213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90937" cy="571500"/>
            </a:xfrm>
            <a:custGeom>
              <a:avLst/>
              <a:gdLst/>
              <a:ahLst/>
              <a:cxnLst/>
              <a:rect l="l" t="t" r="r" b="b"/>
              <a:pathLst>
                <a:path w="2090937" h="571500">
                  <a:moveTo>
                    <a:pt x="0" y="0"/>
                  </a:moveTo>
                  <a:lnTo>
                    <a:pt x="2090937" y="0"/>
                  </a:lnTo>
                  <a:lnTo>
                    <a:pt x="2090937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40318"/>
              <a:ext cx="2090937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Map Files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250109" y="5005090"/>
            <a:ext cx="13803660" cy="19050"/>
            <a:chOff x="0" y="0"/>
            <a:chExt cx="18404880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404839" cy="25400"/>
            </a:xfrm>
            <a:custGeom>
              <a:avLst/>
              <a:gdLst/>
              <a:ahLst/>
              <a:cxnLst/>
              <a:rect l="l" t="t" r="r" b="b"/>
              <a:pathLst>
                <a:path w="18404839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8392139" y="0"/>
                  </a:lnTo>
                  <a:cubicBezTo>
                    <a:pt x="18399125" y="0"/>
                    <a:pt x="18404839" y="5715"/>
                    <a:pt x="18404839" y="12700"/>
                  </a:cubicBezTo>
                  <a:cubicBezTo>
                    <a:pt x="18404839" y="19685"/>
                    <a:pt x="18399125" y="25400"/>
                    <a:pt x="1839213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70521" y="5168801"/>
            <a:ext cx="4050952" cy="1064716"/>
            <a:chOff x="0" y="0"/>
            <a:chExt cx="5401270" cy="1419622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5375910" cy="1394206"/>
            </a:xfrm>
            <a:custGeom>
              <a:avLst/>
              <a:gdLst/>
              <a:ahLst/>
              <a:cxnLst/>
              <a:rect l="l" t="t" r="r" b="b"/>
              <a:pathLst>
                <a:path w="5375910" h="1394206">
                  <a:moveTo>
                    <a:pt x="0" y="172847"/>
                  </a:moveTo>
                  <a:cubicBezTo>
                    <a:pt x="0" y="77343"/>
                    <a:pt x="78359" y="0"/>
                    <a:pt x="175133" y="0"/>
                  </a:cubicBezTo>
                  <a:lnTo>
                    <a:pt x="5200777" y="0"/>
                  </a:lnTo>
                  <a:cubicBezTo>
                    <a:pt x="5297551" y="0"/>
                    <a:pt x="5375910" y="77343"/>
                    <a:pt x="5375910" y="172847"/>
                  </a:cubicBezTo>
                  <a:lnTo>
                    <a:pt x="5375910" y="1221359"/>
                  </a:lnTo>
                  <a:cubicBezTo>
                    <a:pt x="5375910" y="1316863"/>
                    <a:pt x="5297551" y="1394206"/>
                    <a:pt x="5200777" y="1394206"/>
                  </a:cubicBezTo>
                  <a:lnTo>
                    <a:pt x="175133" y="1394206"/>
                  </a:lnTo>
                  <a:cubicBezTo>
                    <a:pt x="78359" y="1394206"/>
                    <a:pt x="0" y="1316863"/>
                    <a:pt x="0" y="1221359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5401310" cy="1419606"/>
            </a:xfrm>
            <a:custGeom>
              <a:avLst/>
              <a:gdLst/>
              <a:ahLst/>
              <a:cxnLst/>
              <a:rect l="l" t="t" r="r" b="b"/>
              <a:pathLst>
                <a:path w="5401310" h="1419606">
                  <a:moveTo>
                    <a:pt x="0" y="185547"/>
                  </a:moveTo>
                  <a:cubicBezTo>
                    <a:pt x="0" y="82931"/>
                    <a:pt x="84201" y="0"/>
                    <a:pt x="187833" y="0"/>
                  </a:cubicBezTo>
                  <a:lnTo>
                    <a:pt x="5213477" y="0"/>
                  </a:lnTo>
                  <a:lnTo>
                    <a:pt x="5213477" y="12700"/>
                  </a:lnTo>
                  <a:lnTo>
                    <a:pt x="5213477" y="0"/>
                  </a:lnTo>
                  <a:cubicBezTo>
                    <a:pt x="5317109" y="0"/>
                    <a:pt x="5401310" y="82931"/>
                    <a:pt x="5401310" y="185547"/>
                  </a:cubicBezTo>
                  <a:lnTo>
                    <a:pt x="5388610" y="185547"/>
                  </a:lnTo>
                  <a:lnTo>
                    <a:pt x="5401310" y="185547"/>
                  </a:lnTo>
                  <a:lnTo>
                    <a:pt x="5401310" y="1234059"/>
                  </a:lnTo>
                  <a:lnTo>
                    <a:pt x="5388610" y="1234059"/>
                  </a:lnTo>
                  <a:lnTo>
                    <a:pt x="5401310" y="1234059"/>
                  </a:lnTo>
                  <a:cubicBezTo>
                    <a:pt x="5401310" y="1336675"/>
                    <a:pt x="5317109" y="1419606"/>
                    <a:pt x="5213477" y="1419606"/>
                  </a:cubicBezTo>
                  <a:lnTo>
                    <a:pt x="5213477" y="1406906"/>
                  </a:lnTo>
                  <a:lnTo>
                    <a:pt x="5213477" y="1419606"/>
                  </a:lnTo>
                  <a:lnTo>
                    <a:pt x="187833" y="1419606"/>
                  </a:lnTo>
                  <a:lnTo>
                    <a:pt x="187833" y="1406906"/>
                  </a:lnTo>
                  <a:lnTo>
                    <a:pt x="187833" y="1419606"/>
                  </a:lnTo>
                  <a:cubicBezTo>
                    <a:pt x="84201" y="1419606"/>
                    <a:pt x="0" y="1336675"/>
                    <a:pt x="0" y="123405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1234059"/>
                  </a:lnTo>
                  <a:lnTo>
                    <a:pt x="12700" y="1234059"/>
                  </a:lnTo>
                  <a:lnTo>
                    <a:pt x="25400" y="1234059"/>
                  </a:lnTo>
                  <a:cubicBezTo>
                    <a:pt x="25400" y="1322324"/>
                    <a:pt x="97917" y="1394206"/>
                    <a:pt x="187833" y="1394206"/>
                  </a:cubicBezTo>
                  <a:lnTo>
                    <a:pt x="5213477" y="1394206"/>
                  </a:lnTo>
                  <a:cubicBezTo>
                    <a:pt x="5303393" y="1394206"/>
                    <a:pt x="5375910" y="1322324"/>
                    <a:pt x="5375910" y="1234059"/>
                  </a:cubicBezTo>
                  <a:lnTo>
                    <a:pt x="5375910" y="185547"/>
                  </a:lnTo>
                  <a:cubicBezTo>
                    <a:pt x="5375910" y="97282"/>
                    <a:pt x="5303266" y="25400"/>
                    <a:pt x="5213477" y="25400"/>
                  </a:cubicBezTo>
                  <a:lnTo>
                    <a:pt x="187833" y="25400"/>
                  </a:lnTo>
                  <a:lnTo>
                    <a:pt x="187833" y="12700"/>
                  </a:lnTo>
                  <a:lnTo>
                    <a:pt x="187833" y="25400"/>
                  </a:lnTo>
                  <a:cubicBezTo>
                    <a:pt x="97917" y="25400"/>
                    <a:pt x="25400" y="97282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2878931" y="5429845"/>
            <a:ext cx="433983" cy="542479"/>
          </a:xfrm>
          <a:custGeom>
            <a:avLst/>
            <a:gdLst/>
            <a:ahLst/>
            <a:cxnLst/>
            <a:rect l="l" t="t" r="r" b="b"/>
            <a:pathLst>
              <a:path w="433983" h="542479">
                <a:moveTo>
                  <a:pt x="0" y="0"/>
                </a:moveTo>
                <a:lnTo>
                  <a:pt x="433983" y="0"/>
                </a:lnTo>
                <a:lnTo>
                  <a:pt x="433983" y="542479"/>
                </a:lnTo>
                <a:lnTo>
                  <a:pt x="0" y="542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8" r="-438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5420469" y="5486846"/>
            <a:ext cx="2961531" cy="600076"/>
            <a:chOff x="0" y="0"/>
            <a:chExt cx="3209132" cy="5715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9132" cy="571500"/>
            </a:xfrm>
            <a:custGeom>
              <a:avLst/>
              <a:gdLst/>
              <a:ahLst/>
              <a:cxnLst/>
              <a:rect l="l" t="t" r="r" b="b"/>
              <a:pathLst>
                <a:path w="3209132" h="571500">
                  <a:moveTo>
                    <a:pt x="0" y="0"/>
                  </a:moveTo>
                  <a:lnTo>
                    <a:pt x="3209132" y="0"/>
                  </a:lnTo>
                  <a:lnTo>
                    <a:pt x="3209132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3209132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Extract Details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66135" y="6204942"/>
            <a:ext cx="11787634" cy="19050"/>
            <a:chOff x="0" y="0"/>
            <a:chExt cx="15716845" cy="25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716886" cy="25400"/>
            </a:xfrm>
            <a:custGeom>
              <a:avLst/>
              <a:gdLst/>
              <a:ahLst/>
              <a:cxnLst/>
              <a:rect l="l" t="t" r="r" b="b"/>
              <a:pathLst>
                <a:path w="15716886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5704186" y="0"/>
                  </a:lnTo>
                  <a:cubicBezTo>
                    <a:pt x="15711171" y="0"/>
                    <a:pt x="15716886" y="5715"/>
                    <a:pt x="15716886" y="12700"/>
                  </a:cubicBezTo>
                  <a:cubicBezTo>
                    <a:pt x="15716886" y="19685"/>
                    <a:pt x="15711171" y="25400"/>
                    <a:pt x="1570418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70521" y="6368654"/>
            <a:ext cx="6066979" cy="1064716"/>
            <a:chOff x="0" y="0"/>
            <a:chExt cx="8089305" cy="1419622"/>
          </a:xfrm>
        </p:grpSpPr>
        <p:sp>
          <p:nvSpPr>
            <p:cNvPr id="30" name="Freeform 30"/>
            <p:cNvSpPr/>
            <p:nvPr/>
          </p:nvSpPr>
          <p:spPr>
            <a:xfrm>
              <a:off x="12700" y="12700"/>
              <a:ext cx="8063865" cy="1394206"/>
            </a:xfrm>
            <a:custGeom>
              <a:avLst/>
              <a:gdLst/>
              <a:ahLst/>
              <a:cxnLst/>
              <a:rect l="l" t="t" r="r" b="b"/>
              <a:pathLst>
                <a:path w="8063865" h="1394206">
                  <a:moveTo>
                    <a:pt x="0" y="172847"/>
                  </a:moveTo>
                  <a:cubicBezTo>
                    <a:pt x="0" y="77343"/>
                    <a:pt x="78486" y="0"/>
                    <a:pt x="175387" y="0"/>
                  </a:cubicBezTo>
                  <a:lnTo>
                    <a:pt x="7888478" y="0"/>
                  </a:lnTo>
                  <a:cubicBezTo>
                    <a:pt x="7985379" y="0"/>
                    <a:pt x="8063865" y="77343"/>
                    <a:pt x="8063865" y="172847"/>
                  </a:cubicBezTo>
                  <a:lnTo>
                    <a:pt x="8063865" y="1221359"/>
                  </a:lnTo>
                  <a:cubicBezTo>
                    <a:pt x="8063865" y="1316863"/>
                    <a:pt x="7985379" y="1394206"/>
                    <a:pt x="7888478" y="1394206"/>
                  </a:cubicBezTo>
                  <a:lnTo>
                    <a:pt x="175387" y="1394206"/>
                  </a:lnTo>
                  <a:cubicBezTo>
                    <a:pt x="78486" y="1394206"/>
                    <a:pt x="0" y="1316863"/>
                    <a:pt x="0" y="1221359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8089265" cy="1419606"/>
            </a:xfrm>
            <a:custGeom>
              <a:avLst/>
              <a:gdLst/>
              <a:ahLst/>
              <a:cxnLst/>
              <a:rect l="l" t="t" r="r" b="b"/>
              <a:pathLst>
                <a:path w="8089265" h="1419606">
                  <a:moveTo>
                    <a:pt x="0" y="185547"/>
                  </a:moveTo>
                  <a:cubicBezTo>
                    <a:pt x="0" y="82931"/>
                    <a:pt x="84455" y="0"/>
                    <a:pt x="188087" y="0"/>
                  </a:cubicBezTo>
                  <a:lnTo>
                    <a:pt x="7901178" y="0"/>
                  </a:lnTo>
                  <a:lnTo>
                    <a:pt x="7901178" y="12700"/>
                  </a:lnTo>
                  <a:lnTo>
                    <a:pt x="7901178" y="0"/>
                  </a:lnTo>
                  <a:cubicBezTo>
                    <a:pt x="8004937" y="0"/>
                    <a:pt x="8089265" y="82931"/>
                    <a:pt x="8089265" y="185547"/>
                  </a:cubicBezTo>
                  <a:lnTo>
                    <a:pt x="8076565" y="185547"/>
                  </a:lnTo>
                  <a:lnTo>
                    <a:pt x="8089265" y="185547"/>
                  </a:lnTo>
                  <a:lnTo>
                    <a:pt x="8089265" y="1234059"/>
                  </a:lnTo>
                  <a:lnTo>
                    <a:pt x="8076565" y="1234059"/>
                  </a:lnTo>
                  <a:lnTo>
                    <a:pt x="8089265" y="1234059"/>
                  </a:lnTo>
                  <a:cubicBezTo>
                    <a:pt x="8089265" y="1336675"/>
                    <a:pt x="8004810" y="1419606"/>
                    <a:pt x="7901178" y="1419606"/>
                  </a:cubicBezTo>
                  <a:lnTo>
                    <a:pt x="7901178" y="1406906"/>
                  </a:lnTo>
                  <a:lnTo>
                    <a:pt x="7901178" y="1419606"/>
                  </a:lnTo>
                  <a:lnTo>
                    <a:pt x="188087" y="1419606"/>
                  </a:lnTo>
                  <a:lnTo>
                    <a:pt x="188087" y="1406906"/>
                  </a:lnTo>
                  <a:lnTo>
                    <a:pt x="188087" y="1419606"/>
                  </a:lnTo>
                  <a:cubicBezTo>
                    <a:pt x="84455" y="1419606"/>
                    <a:pt x="0" y="1336675"/>
                    <a:pt x="0" y="123405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1234059"/>
                  </a:lnTo>
                  <a:lnTo>
                    <a:pt x="12700" y="1234059"/>
                  </a:lnTo>
                  <a:lnTo>
                    <a:pt x="25400" y="1234059"/>
                  </a:lnTo>
                  <a:cubicBezTo>
                    <a:pt x="25400" y="1322324"/>
                    <a:pt x="98044" y="1394206"/>
                    <a:pt x="188087" y="1394206"/>
                  </a:cubicBezTo>
                  <a:lnTo>
                    <a:pt x="7901178" y="1394206"/>
                  </a:lnTo>
                  <a:cubicBezTo>
                    <a:pt x="7991222" y="1394206"/>
                    <a:pt x="8063865" y="1322324"/>
                    <a:pt x="8063865" y="1234059"/>
                  </a:cubicBezTo>
                  <a:lnTo>
                    <a:pt x="8063865" y="185547"/>
                  </a:lnTo>
                  <a:cubicBezTo>
                    <a:pt x="8063865" y="97282"/>
                    <a:pt x="7991221" y="25400"/>
                    <a:pt x="7901178" y="25400"/>
                  </a:cubicBezTo>
                  <a:lnTo>
                    <a:pt x="188087" y="25400"/>
                  </a:lnTo>
                  <a:lnTo>
                    <a:pt x="188087" y="12700"/>
                  </a:lnTo>
                  <a:lnTo>
                    <a:pt x="188087" y="25400"/>
                  </a:lnTo>
                  <a:cubicBezTo>
                    <a:pt x="98044" y="25400"/>
                    <a:pt x="25400" y="97282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3886944" y="6629697"/>
            <a:ext cx="433983" cy="542479"/>
          </a:xfrm>
          <a:custGeom>
            <a:avLst/>
            <a:gdLst/>
            <a:ahLst/>
            <a:cxnLst/>
            <a:rect l="l" t="t" r="r" b="b"/>
            <a:pathLst>
              <a:path w="433983" h="542479">
                <a:moveTo>
                  <a:pt x="0" y="0"/>
                </a:moveTo>
                <a:lnTo>
                  <a:pt x="433982" y="0"/>
                </a:lnTo>
                <a:lnTo>
                  <a:pt x="433982" y="542479"/>
                </a:lnTo>
                <a:lnTo>
                  <a:pt x="0" y="542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8" r="-438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7436495" y="6686699"/>
            <a:ext cx="6836420" cy="428625"/>
            <a:chOff x="0" y="0"/>
            <a:chExt cx="9115227" cy="5715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115227" cy="571500"/>
            </a:xfrm>
            <a:custGeom>
              <a:avLst/>
              <a:gdLst/>
              <a:ahLst/>
              <a:cxnLst/>
              <a:rect l="l" t="t" r="r" b="b"/>
              <a:pathLst>
                <a:path w="9115227" h="571500">
                  <a:moveTo>
                    <a:pt x="0" y="0"/>
                  </a:moveTo>
                  <a:lnTo>
                    <a:pt x="9115227" y="0"/>
                  </a:lnTo>
                  <a:lnTo>
                    <a:pt x="9115227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9115227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Detect cross-microservice function calls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282160" y="7404795"/>
            <a:ext cx="9771609" cy="19050"/>
            <a:chOff x="0" y="0"/>
            <a:chExt cx="13028812" cy="25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028803" cy="25400"/>
            </a:xfrm>
            <a:custGeom>
              <a:avLst/>
              <a:gdLst/>
              <a:ahLst/>
              <a:cxnLst/>
              <a:rect l="l" t="t" r="r" b="b"/>
              <a:pathLst>
                <a:path w="13028803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016103" y="0"/>
                  </a:lnTo>
                  <a:cubicBezTo>
                    <a:pt x="13023089" y="0"/>
                    <a:pt x="13028803" y="5715"/>
                    <a:pt x="13028803" y="12700"/>
                  </a:cubicBezTo>
                  <a:cubicBezTo>
                    <a:pt x="13028803" y="19685"/>
                    <a:pt x="13023089" y="25400"/>
                    <a:pt x="1301610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070521" y="7568505"/>
            <a:ext cx="8083004" cy="1064716"/>
            <a:chOff x="0" y="0"/>
            <a:chExt cx="10777338" cy="1419622"/>
          </a:xfrm>
        </p:grpSpPr>
        <p:sp>
          <p:nvSpPr>
            <p:cNvPr id="39" name="Freeform 39"/>
            <p:cNvSpPr/>
            <p:nvPr/>
          </p:nvSpPr>
          <p:spPr>
            <a:xfrm>
              <a:off x="12700" y="12700"/>
              <a:ext cx="10751947" cy="1394206"/>
            </a:xfrm>
            <a:custGeom>
              <a:avLst/>
              <a:gdLst/>
              <a:ahLst/>
              <a:cxnLst/>
              <a:rect l="l" t="t" r="r" b="b"/>
              <a:pathLst>
                <a:path w="10751947" h="1394206">
                  <a:moveTo>
                    <a:pt x="0" y="172847"/>
                  </a:moveTo>
                  <a:cubicBezTo>
                    <a:pt x="0" y="77343"/>
                    <a:pt x="78613" y="0"/>
                    <a:pt x="175514" y="0"/>
                  </a:cubicBezTo>
                  <a:lnTo>
                    <a:pt x="10576433" y="0"/>
                  </a:lnTo>
                  <a:cubicBezTo>
                    <a:pt x="10673334" y="0"/>
                    <a:pt x="10751947" y="77343"/>
                    <a:pt x="10751947" y="172847"/>
                  </a:cubicBezTo>
                  <a:lnTo>
                    <a:pt x="10751947" y="1221359"/>
                  </a:lnTo>
                  <a:cubicBezTo>
                    <a:pt x="10751947" y="1316863"/>
                    <a:pt x="10673334" y="1394206"/>
                    <a:pt x="10576433" y="1394206"/>
                  </a:cubicBezTo>
                  <a:lnTo>
                    <a:pt x="175514" y="1394206"/>
                  </a:lnTo>
                  <a:cubicBezTo>
                    <a:pt x="78613" y="1394206"/>
                    <a:pt x="0" y="1316863"/>
                    <a:pt x="0" y="1221359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0777347" cy="1419606"/>
            </a:xfrm>
            <a:custGeom>
              <a:avLst/>
              <a:gdLst/>
              <a:ahLst/>
              <a:cxnLst/>
              <a:rect l="l" t="t" r="r" b="b"/>
              <a:pathLst>
                <a:path w="10777347" h="1419606">
                  <a:moveTo>
                    <a:pt x="0" y="185547"/>
                  </a:moveTo>
                  <a:cubicBezTo>
                    <a:pt x="0" y="82931"/>
                    <a:pt x="84455" y="0"/>
                    <a:pt x="188214" y="0"/>
                  </a:cubicBezTo>
                  <a:lnTo>
                    <a:pt x="10589133" y="0"/>
                  </a:lnTo>
                  <a:lnTo>
                    <a:pt x="10589133" y="12700"/>
                  </a:lnTo>
                  <a:lnTo>
                    <a:pt x="10589133" y="0"/>
                  </a:lnTo>
                  <a:cubicBezTo>
                    <a:pt x="10692892" y="0"/>
                    <a:pt x="10777347" y="82931"/>
                    <a:pt x="10777347" y="185547"/>
                  </a:cubicBezTo>
                  <a:lnTo>
                    <a:pt x="10764647" y="185547"/>
                  </a:lnTo>
                  <a:lnTo>
                    <a:pt x="10777347" y="185547"/>
                  </a:lnTo>
                  <a:lnTo>
                    <a:pt x="10777347" y="1234059"/>
                  </a:lnTo>
                  <a:lnTo>
                    <a:pt x="10764647" y="1234059"/>
                  </a:lnTo>
                  <a:lnTo>
                    <a:pt x="10777347" y="1234059"/>
                  </a:lnTo>
                  <a:cubicBezTo>
                    <a:pt x="10777347" y="1336675"/>
                    <a:pt x="10692892" y="1419606"/>
                    <a:pt x="10589133" y="1419606"/>
                  </a:cubicBezTo>
                  <a:lnTo>
                    <a:pt x="10589133" y="1406906"/>
                  </a:lnTo>
                  <a:lnTo>
                    <a:pt x="10589133" y="1419606"/>
                  </a:lnTo>
                  <a:lnTo>
                    <a:pt x="188214" y="1419606"/>
                  </a:lnTo>
                  <a:lnTo>
                    <a:pt x="188214" y="1406906"/>
                  </a:lnTo>
                  <a:lnTo>
                    <a:pt x="188214" y="1419606"/>
                  </a:lnTo>
                  <a:cubicBezTo>
                    <a:pt x="84455" y="1419606"/>
                    <a:pt x="0" y="1336802"/>
                    <a:pt x="0" y="123405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1234059"/>
                  </a:lnTo>
                  <a:lnTo>
                    <a:pt x="12700" y="1234059"/>
                  </a:lnTo>
                  <a:lnTo>
                    <a:pt x="25400" y="1234059"/>
                  </a:lnTo>
                  <a:cubicBezTo>
                    <a:pt x="25400" y="1322324"/>
                    <a:pt x="98171" y="1394206"/>
                    <a:pt x="188214" y="1394206"/>
                  </a:cubicBezTo>
                  <a:lnTo>
                    <a:pt x="10589133" y="1394206"/>
                  </a:lnTo>
                  <a:cubicBezTo>
                    <a:pt x="10679302" y="1394206"/>
                    <a:pt x="10751947" y="1322324"/>
                    <a:pt x="10751947" y="1234059"/>
                  </a:cubicBezTo>
                  <a:lnTo>
                    <a:pt x="10751947" y="185547"/>
                  </a:lnTo>
                  <a:cubicBezTo>
                    <a:pt x="10751947" y="97282"/>
                    <a:pt x="10679176" y="25400"/>
                    <a:pt x="10589133" y="25400"/>
                  </a:cubicBezTo>
                  <a:lnTo>
                    <a:pt x="188214" y="25400"/>
                  </a:lnTo>
                  <a:lnTo>
                    <a:pt x="188214" y="12700"/>
                  </a:lnTo>
                  <a:lnTo>
                    <a:pt x="188214" y="25400"/>
                  </a:lnTo>
                  <a:cubicBezTo>
                    <a:pt x="98171" y="25400"/>
                    <a:pt x="25400" y="97282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41" name="Freeform 41" descr="preencoded.png"/>
          <p:cNvSpPr/>
          <p:nvPr/>
        </p:nvSpPr>
        <p:spPr>
          <a:xfrm>
            <a:off x="4894958" y="7829550"/>
            <a:ext cx="433982" cy="542479"/>
          </a:xfrm>
          <a:custGeom>
            <a:avLst/>
            <a:gdLst/>
            <a:ahLst/>
            <a:cxnLst/>
            <a:rect l="l" t="t" r="r" b="b"/>
            <a:pathLst>
              <a:path w="433982" h="542479">
                <a:moveTo>
                  <a:pt x="0" y="0"/>
                </a:moveTo>
                <a:lnTo>
                  <a:pt x="433982" y="0"/>
                </a:lnTo>
                <a:lnTo>
                  <a:pt x="433982" y="542479"/>
                </a:lnTo>
                <a:lnTo>
                  <a:pt x="0" y="542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8" r="-438"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9452521" y="7886551"/>
            <a:ext cx="3653879" cy="699047"/>
            <a:chOff x="0" y="0"/>
            <a:chExt cx="3702050" cy="5715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702050" cy="571500"/>
            </a:xfrm>
            <a:custGeom>
              <a:avLst/>
              <a:gdLst/>
              <a:ahLst/>
              <a:cxnLst/>
              <a:rect l="l" t="t" r="r" b="b"/>
              <a:pathLst>
                <a:path w="3702050" h="571500">
                  <a:moveTo>
                    <a:pt x="0" y="0"/>
                  </a:moveTo>
                  <a:lnTo>
                    <a:pt x="3702050" y="0"/>
                  </a:lnTo>
                  <a:lnTo>
                    <a:pt x="370205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370205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Structure output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0112" y="1208186"/>
            <a:ext cx="16331207" cy="714375"/>
            <a:chOff x="0" y="0"/>
            <a:chExt cx="21774943" cy="952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4944" cy="952500"/>
            </a:xfrm>
            <a:custGeom>
              <a:avLst/>
              <a:gdLst/>
              <a:ahLst/>
              <a:cxnLst/>
              <a:rect l="l" t="t" r="r" b="b"/>
              <a:pathLst>
                <a:path w="21774944" h="952500">
                  <a:moveTo>
                    <a:pt x="0" y="0"/>
                  </a:moveTo>
                  <a:lnTo>
                    <a:pt x="21774944" y="0"/>
                  </a:lnTo>
                  <a:lnTo>
                    <a:pt x="21774944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1774943" cy="981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25"/>
                </a:lnSpc>
              </a:pPr>
              <a:r>
                <a:rPr lang="en-US" sz="4499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Step 5: Consolidated Markdown File - The Migration Guide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4001840" y="3137595"/>
            <a:ext cx="2040285" cy="1437084"/>
          </a:xfrm>
          <a:custGeom>
            <a:avLst/>
            <a:gdLst/>
            <a:ahLst/>
            <a:cxnLst/>
            <a:rect l="l" t="t" r="r" b="b"/>
            <a:pathLst>
              <a:path w="2040285" h="1437084">
                <a:moveTo>
                  <a:pt x="0" y="0"/>
                </a:moveTo>
                <a:lnTo>
                  <a:pt x="2040285" y="0"/>
                </a:lnTo>
                <a:lnTo>
                  <a:pt x="2040285" y="1437084"/>
                </a:lnTo>
                <a:lnTo>
                  <a:pt x="0" y="1437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8" b="-8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841081" y="3807024"/>
            <a:ext cx="361652" cy="451991"/>
            <a:chOff x="0" y="0"/>
            <a:chExt cx="482203" cy="6026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2203" cy="602655"/>
            </a:xfrm>
            <a:custGeom>
              <a:avLst/>
              <a:gdLst/>
              <a:ahLst/>
              <a:cxnLst/>
              <a:rect l="l" t="t" r="r" b="b"/>
              <a:pathLst>
                <a:path w="482203" h="602655">
                  <a:moveTo>
                    <a:pt x="0" y="0"/>
                  </a:moveTo>
                  <a:lnTo>
                    <a:pt x="482203" y="0"/>
                  </a:lnTo>
                  <a:lnTo>
                    <a:pt x="482203" y="602655"/>
                  </a:lnTo>
                  <a:lnTo>
                    <a:pt x="0" y="6026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482203" cy="7074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99"/>
                </a:lnSpc>
              </a:pPr>
              <a:r>
                <a:rPr lang="en-US" sz="281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99299" y="3677542"/>
            <a:ext cx="7159526" cy="357188"/>
            <a:chOff x="0" y="0"/>
            <a:chExt cx="9546035" cy="476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46035" cy="476250"/>
            </a:xfrm>
            <a:custGeom>
              <a:avLst/>
              <a:gdLst/>
              <a:ahLst/>
              <a:cxnLst/>
              <a:rect l="l" t="t" r="r" b="b"/>
              <a:pathLst>
                <a:path w="9546035" h="476250">
                  <a:moveTo>
                    <a:pt x="0" y="0"/>
                  </a:moveTo>
                  <a:lnTo>
                    <a:pt x="9546035" y="0"/>
                  </a:lnTo>
                  <a:lnTo>
                    <a:pt x="9546035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9546035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​Combine all microse​rvice plans into one document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06418" y="4594920"/>
            <a:ext cx="11217176" cy="14288"/>
            <a:chOff x="0" y="0"/>
            <a:chExt cx="14956235" cy="19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956282" cy="19050"/>
            </a:xfrm>
            <a:custGeom>
              <a:avLst/>
              <a:gdLst/>
              <a:ahLst/>
              <a:cxnLst/>
              <a:rect l="l" t="t" r="r" b="b"/>
              <a:pathLst>
                <a:path w="1495628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46757" y="0"/>
                  </a:lnTo>
                  <a:cubicBezTo>
                    <a:pt x="14951965" y="0"/>
                    <a:pt x="14956282" y="4318"/>
                    <a:pt x="14956282" y="9525"/>
                  </a:cubicBezTo>
                  <a:cubicBezTo>
                    <a:pt x="14956282" y="14732"/>
                    <a:pt x="14951965" y="19050"/>
                    <a:pt x="1494675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17" name="Freeform 17" descr="preencoded.png"/>
          <p:cNvSpPr/>
          <p:nvPr/>
        </p:nvSpPr>
        <p:spPr>
          <a:xfrm>
            <a:off x="2981622" y="4638972"/>
            <a:ext cx="4080719" cy="1437084"/>
          </a:xfrm>
          <a:custGeom>
            <a:avLst/>
            <a:gdLst/>
            <a:ahLst/>
            <a:cxnLst/>
            <a:rect l="l" t="t" r="r" b="b"/>
            <a:pathLst>
              <a:path w="4080719" h="1437084">
                <a:moveTo>
                  <a:pt x="0" y="0"/>
                </a:moveTo>
                <a:lnTo>
                  <a:pt x="4080719" y="0"/>
                </a:lnTo>
                <a:lnTo>
                  <a:pt x="4080719" y="1437084"/>
                </a:lnTo>
                <a:lnTo>
                  <a:pt x="0" y="1437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0" b="-90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841081" y="5131445"/>
            <a:ext cx="361652" cy="451991"/>
            <a:chOff x="0" y="0"/>
            <a:chExt cx="482203" cy="6026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2203" cy="602655"/>
            </a:xfrm>
            <a:custGeom>
              <a:avLst/>
              <a:gdLst/>
              <a:ahLst/>
              <a:cxnLst/>
              <a:rect l="l" t="t" r="r" b="b"/>
              <a:pathLst>
                <a:path w="482203" h="602655">
                  <a:moveTo>
                    <a:pt x="0" y="0"/>
                  </a:moveTo>
                  <a:lnTo>
                    <a:pt x="482203" y="0"/>
                  </a:lnTo>
                  <a:lnTo>
                    <a:pt x="482203" y="602655"/>
                  </a:lnTo>
                  <a:lnTo>
                    <a:pt x="0" y="6026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482203" cy="7074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99"/>
                </a:lnSpc>
              </a:pPr>
              <a:r>
                <a:rPr lang="en-US" sz="281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19516" y="5178921"/>
            <a:ext cx="6352877" cy="357188"/>
            <a:chOff x="0" y="0"/>
            <a:chExt cx="8470503" cy="4762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70503" cy="476250"/>
            </a:xfrm>
            <a:custGeom>
              <a:avLst/>
              <a:gdLst/>
              <a:ahLst/>
              <a:cxnLst/>
              <a:rect l="l" t="t" r="r" b="b"/>
              <a:pathLst>
                <a:path w="8470503" h="476250">
                  <a:moveTo>
                    <a:pt x="0" y="0"/>
                  </a:moveTo>
                  <a:lnTo>
                    <a:pt x="8470503" y="0"/>
                  </a:lnTo>
                  <a:lnTo>
                    <a:pt x="847050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470503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Identify classes, methods, and dependencies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26635" y="6096297"/>
            <a:ext cx="10196959" cy="14288"/>
            <a:chOff x="0" y="0"/>
            <a:chExt cx="13595945" cy="190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595986" cy="19050"/>
            </a:xfrm>
            <a:custGeom>
              <a:avLst/>
              <a:gdLst/>
              <a:ahLst/>
              <a:cxnLst/>
              <a:rect l="l" t="t" r="r" b="b"/>
              <a:pathLst>
                <a:path w="13595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586461" y="0"/>
                  </a:lnTo>
                  <a:cubicBezTo>
                    <a:pt x="13591668" y="0"/>
                    <a:pt x="13595986" y="4318"/>
                    <a:pt x="13595986" y="9525"/>
                  </a:cubicBezTo>
                  <a:cubicBezTo>
                    <a:pt x="13595986" y="14732"/>
                    <a:pt x="13591668" y="19050"/>
                    <a:pt x="13586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961406" y="6140351"/>
            <a:ext cx="6121004" cy="1437084"/>
          </a:xfrm>
          <a:custGeom>
            <a:avLst/>
            <a:gdLst/>
            <a:ahLst/>
            <a:cxnLst/>
            <a:rect l="l" t="t" r="r" b="b"/>
            <a:pathLst>
              <a:path w="6121004" h="1437084">
                <a:moveTo>
                  <a:pt x="0" y="0"/>
                </a:moveTo>
                <a:lnTo>
                  <a:pt x="6121004" y="0"/>
                </a:lnTo>
                <a:lnTo>
                  <a:pt x="6121004" y="1437084"/>
                </a:lnTo>
                <a:lnTo>
                  <a:pt x="0" y="1437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" b="-12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4840932" y="6632822"/>
            <a:ext cx="361652" cy="451991"/>
            <a:chOff x="0" y="0"/>
            <a:chExt cx="482203" cy="60265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2203" cy="602655"/>
            </a:xfrm>
            <a:custGeom>
              <a:avLst/>
              <a:gdLst/>
              <a:ahLst/>
              <a:cxnLst/>
              <a:rect l="l" t="t" r="r" b="b"/>
              <a:pathLst>
                <a:path w="482203" h="602655">
                  <a:moveTo>
                    <a:pt x="0" y="0"/>
                  </a:moveTo>
                  <a:lnTo>
                    <a:pt x="482203" y="0"/>
                  </a:lnTo>
                  <a:lnTo>
                    <a:pt x="482203" y="602655"/>
                  </a:lnTo>
                  <a:lnTo>
                    <a:pt x="0" y="6026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04775"/>
              <a:ext cx="482203" cy="7074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99"/>
                </a:lnSpc>
              </a:pPr>
              <a:r>
                <a:rPr lang="en-US" sz="281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339584" y="6680299"/>
            <a:ext cx="5982891" cy="357188"/>
            <a:chOff x="0" y="0"/>
            <a:chExt cx="7977188" cy="4762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977188" cy="476250"/>
            </a:xfrm>
            <a:custGeom>
              <a:avLst/>
              <a:gdLst/>
              <a:ahLst/>
              <a:cxnLst/>
              <a:rect l="l" t="t" r="r" b="b"/>
              <a:pathLst>
                <a:path w="7977188" h="476250">
                  <a:moveTo>
                    <a:pt x="0" y="0"/>
                  </a:moveTo>
                  <a:lnTo>
                    <a:pt x="7977188" y="0"/>
                  </a:lnTo>
                  <a:lnTo>
                    <a:pt x="7977188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7977188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Highlight cross-service interactions clearly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146702" y="7597676"/>
            <a:ext cx="9176891" cy="14288"/>
            <a:chOff x="0" y="0"/>
            <a:chExt cx="12235855" cy="190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235815" cy="19050"/>
            </a:xfrm>
            <a:custGeom>
              <a:avLst/>
              <a:gdLst/>
              <a:ahLst/>
              <a:cxnLst/>
              <a:rect l="l" t="t" r="r" b="b"/>
              <a:pathLst>
                <a:path w="12235815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26290" y="0"/>
                  </a:lnTo>
                  <a:cubicBezTo>
                    <a:pt x="12231497" y="0"/>
                    <a:pt x="12235815" y="4318"/>
                    <a:pt x="12235815" y="9525"/>
                  </a:cubicBezTo>
                  <a:cubicBezTo>
                    <a:pt x="12235815" y="14732"/>
                    <a:pt x="12231497" y="19050"/>
                    <a:pt x="1222629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35" name="Freeform 35" descr="preencoded.png"/>
          <p:cNvSpPr/>
          <p:nvPr/>
        </p:nvSpPr>
        <p:spPr>
          <a:xfrm>
            <a:off x="941189" y="7641729"/>
            <a:ext cx="8161436" cy="1437084"/>
          </a:xfrm>
          <a:custGeom>
            <a:avLst/>
            <a:gdLst/>
            <a:ahLst/>
            <a:cxnLst/>
            <a:rect l="l" t="t" r="r" b="b"/>
            <a:pathLst>
              <a:path w="8161436" h="1437084">
                <a:moveTo>
                  <a:pt x="0" y="0"/>
                </a:moveTo>
                <a:lnTo>
                  <a:pt x="8161436" y="0"/>
                </a:lnTo>
                <a:lnTo>
                  <a:pt x="8161436" y="1437083"/>
                </a:lnTo>
                <a:lnTo>
                  <a:pt x="0" y="1437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2" b="-32"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4841081" y="8134201"/>
            <a:ext cx="361652" cy="451991"/>
            <a:chOff x="0" y="0"/>
            <a:chExt cx="482203" cy="60265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2203" cy="602655"/>
            </a:xfrm>
            <a:custGeom>
              <a:avLst/>
              <a:gdLst/>
              <a:ahLst/>
              <a:cxnLst/>
              <a:rect l="l" t="t" r="r" b="b"/>
              <a:pathLst>
                <a:path w="482203" h="602655">
                  <a:moveTo>
                    <a:pt x="0" y="0"/>
                  </a:moveTo>
                  <a:lnTo>
                    <a:pt x="482203" y="0"/>
                  </a:lnTo>
                  <a:lnTo>
                    <a:pt x="482203" y="602655"/>
                  </a:lnTo>
                  <a:lnTo>
                    <a:pt x="0" y="6026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04775"/>
              <a:ext cx="482203" cy="7074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99"/>
                </a:lnSpc>
              </a:pPr>
              <a:r>
                <a:rPr lang="en-US" sz="281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359801" y="7898904"/>
            <a:ext cx="6775251" cy="357188"/>
            <a:chOff x="0" y="0"/>
            <a:chExt cx="9033668" cy="4762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033668" cy="476250"/>
            </a:xfrm>
            <a:custGeom>
              <a:avLst/>
              <a:gdLst/>
              <a:ahLst/>
              <a:cxnLst/>
              <a:rect l="l" t="t" r="r" b="b"/>
              <a:pathLst>
                <a:path w="9033668" h="476250">
                  <a:moveTo>
                    <a:pt x="0" y="0"/>
                  </a:moveTo>
                  <a:lnTo>
                    <a:pt x="9033668" y="0"/>
                  </a:lnTo>
                  <a:lnTo>
                    <a:pt x="9033668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9033668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Present as a developer-friendly migration guide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41499" y="3632001"/>
            <a:ext cx="16205001" cy="2479774"/>
            <a:chOff x="0" y="0"/>
            <a:chExt cx="21606668" cy="3306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06669" cy="3306365"/>
            </a:xfrm>
            <a:custGeom>
              <a:avLst/>
              <a:gdLst/>
              <a:ahLst/>
              <a:cxnLst/>
              <a:rect l="l" t="t" r="r" b="b"/>
              <a:pathLst>
                <a:path w="21606669" h="3306365">
                  <a:moveTo>
                    <a:pt x="0" y="0"/>
                  </a:moveTo>
                  <a:lnTo>
                    <a:pt x="21606669" y="0"/>
                  </a:lnTo>
                  <a:lnTo>
                    <a:pt x="21606669" y="3306365"/>
                  </a:lnTo>
                  <a:lnTo>
                    <a:pt x="0" y="3306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1606668" cy="33825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9499"/>
                </a:lnSpc>
              </a:pPr>
              <a:r>
                <a:rPr lang="en-US" sz="15562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Thank 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50" y="-1143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080046" y="2513559"/>
            <a:ext cx="7687567" cy="5259884"/>
          </a:xfrm>
          <a:custGeom>
            <a:avLst/>
            <a:gdLst/>
            <a:ahLst/>
            <a:cxnLst/>
            <a:rect l="l" t="t" r="r" b="b"/>
            <a:pathLst>
              <a:path w="7687567" h="5259884">
                <a:moveTo>
                  <a:pt x="0" y="0"/>
                </a:moveTo>
                <a:lnTo>
                  <a:pt x="7687568" y="0"/>
                </a:lnTo>
                <a:lnTo>
                  <a:pt x="7687568" y="5259883"/>
                </a:lnTo>
                <a:lnTo>
                  <a:pt x="0" y="5259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" r="-1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29911" y="2332733"/>
            <a:ext cx="6858000" cy="878681"/>
            <a:chOff x="0" y="-28575"/>
            <a:chExt cx="9144000" cy="11715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00" cy="1143000"/>
            </a:xfrm>
            <a:custGeom>
              <a:avLst/>
              <a:gdLst/>
              <a:ahLst/>
              <a:cxnLst/>
              <a:rect l="l" t="t" r="r" b="b"/>
              <a:pathLst>
                <a:path w="9144000" h="1143000">
                  <a:moveTo>
                    <a:pt x="0" y="0"/>
                  </a:moveTo>
                  <a:lnTo>
                    <a:pt x="9144000" y="0"/>
                  </a:lnTo>
                  <a:lnTo>
                    <a:pt x="91440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144000" cy="1171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 dirty="0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Meet The Team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29911" y="3519934"/>
            <a:ext cx="7687567" cy="493811"/>
            <a:chOff x="0" y="0"/>
            <a:chExt cx="10250090" cy="6584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i="1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Shubham Tulsyan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29911" y="4121646"/>
            <a:ext cx="7687567" cy="493811"/>
            <a:chOff x="0" y="0"/>
            <a:chExt cx="10250090" cy="6584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i="1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Ashish Chauhan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29911" y="4723359"/>
            <a:ext cx="7687567" cy="493811"/>
            <a:chOff x="0" y="0"/>
            <a:chExt cx="10250090" cy="6584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i="1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Divyanshu Pathak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29911" y="5325070"/>
            <a:ext cx="7687567" cy="493811"/>
            <a:chOff x="0" y="0"/>
            <a:chExt cx="10250090" cy="65841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i="1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Aman Singh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29911" y="5926782"/>
            <a:ext cx="7687567" cy="493811"/>
            <a:chOff x="0" y="0"/>
            <a:chExt cx="10250090" cy="65841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i="1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Nitish Pareek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29911" y="6698308"/>
            <a:ext cx="7687567" cy="493811"/>
            <a:chOff x="0" y="0"/>
            <a:chExt cx="10250090" cy="65841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Product Coach: </a:t>
              </a:r>
              <a:r>
                <a:rPr lang="en-US" sz="2375" b="1" i="1">
                  <a:solidFill>
                    <a:srgbClr val="DAD8E9"/>
                  </a:solidFill>
                  <a:latin typeface="Mukta Bold"/>
                  <a:ea typeface="Mukta Bold"/>
                  <a:cs typeface="Mukta Bold"/>
                  <a:sym typeface="Mukta Bold"/>
                </a:rPr>
                <a:t>Subhodeep Sarkar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529911" y="7469832"/>
            <a:ext cx="7687567" cy="493811"/>
            <a:chOff x="0" y="0"/>
            <a:chExt cx="10250090" cy="65841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Tech Coach: </a:t>
              </a:r>
              <a:r>
                <a:rPr lang="en-US" sz="2375" b="1" i="1">
                  <a:solidFill>
                    <a:srgbClr val="DAD8E9"/>
                  </a:solidFill>
                  <a:latin typeface="Mukta Bold"/>
                  <a:ea typeface="Mukta Bold"/>
                  <a:cs typeface="Mukta Bold"/>
                  <a:sym typeface="Mukta Bold"/>
                </a:rPr>
                <a:t>Subham Chowdhury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80046" y="976610"/>
            <a:ext cx="9269909" cy="1714500"/>
            <a:chOff x="0" y="0"/>
            <a:chExt cx="12359878" cy="228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59878" cy="2286000"/>
            </a:xfrm>
            <a:custGeom>
              <a:avLst/>
              <a:gdLst/>
              <a:ahLst/>
              <a:cxnLst/>
              <a:rect l="l" t="t" r="r" b="b"/>
              <a:pathLst>
                <a:path w="12359878" h="2286000">
                  <a:moveTo>
                    <a:pt x="0" y="0"/>
                  </a:moveTo>
                  <a:lnTo>
                    <a:pt x="12359878" y="0"/>
                  </a:lnTo>
                  <a:lnTo>
                    <a:pt x="12359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59878" cy="2314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The Challenge: Monolithic Codebase Migration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0046" y="3153965"/>
            <a:ext cx="9269909" cy="1481435"/>
            <a:chOff x="0" y="0"/>
            <a:chExt cx="12359878" cy="19752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59878" cy="1975247"/>
            </a:xfrm>
            <a:custGeom>
              <a:avLst/>
              <a:gdLst/>
              <a:ahLst/>
              <a:cxnLst/>
              <a:rect l="l" t="t" r="r" b="b"/>
              <a:pathLst>
                <a:path w="12359878" h="1975247">
                  <a:moveTo>
                    <a:pt x="0" y="0"/>
                  </a:moveTo>
                  <a:lnTo>
                    <a:pt x="12359878" y="0"/>
                  </a:lnTo>
                  <a:lnTo>
                    <a:pt x="12359878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359878" cy="20704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Manually migrating monolithic codebases to microservices is slow and error-prone. It requires deep technical expertise and an intelligent, automated solution.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0521" y="4972942"/>
            <a:ext cx="4499819" cy="2275582"/>
            <a:chOff x="0" y="0"/>
            <a:chExt cx="5999758" cy="303411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5974334" cy="3008757"/>
            </a:xfrm>
            <a:custGeom>
              <a:avLst/>
              <a:gdLst/>
              <a:ahLst/>
              <a:cxnLst/>
              <a:rect l="l" t="t" r="r" b="b"/>
              <a:pathLst>
                <a:path w="5974334" h="3008757">
                  <a:moveTo>
                    <a:pt x="0" y="172847"/>
                  </a:moveTo>
                  <a:cubicBezTo>
                    <a:pt x="0" y="77343"/>
                    <a:pt x="77724" y="0"/>
                    <a:pt x="173482" y="0"/>
                  </a:cubicBezTo>
                  <a:lnTo>
                    <a:pt x="5800852" y="0"/>
                  </a:lnTo>
                  <a:cubicBezTo>
                    <a:pt x="5896737" y="0"/>
                    <a:pt x="5974334" y="77343"/>
                    <a:pt x="5974334" y="172847"/>
                  </a:cubicBezTo>
                  <a:lnTo>
                    <a:pt x="5974334" y="2835910"/>
                  </a:lnTo>
                  <a:cubicBezTo>
                    <a:pt x="5974334" y="2931414"/>
                    <a:pt x="5896610" y="3008757"/>
                    <a:pt x="5800852" y="3008757"/>
                  </a:cubicBezTo>
                  <a:lnTo>
                    <a:pt x="173482" y="3008757"/>
                  </a:lnTo>
                  <a:cubicBezTo>
                    <a:pt x="77724" y="3008757"/>
                    <a:pt x="0" y="2931287"/>
                    <a:pt x="0" y="2835910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5999734" cy="3034157"/>
            </a:xfrm>
            <a:custGeom>
              <a:avLst/>
              <a:gdLst/>
              <a:ahLst/>
              <a:cxnLst/>
              <a:rect l="l" t="t" r="r" b="b"/>
              <a:pathLst>
                <a:path w="5999734" h="3034157">
                  <a:moveTo>
                    <a:pt x="0" y="185547"/>
                  </a:moveTo>
                  <a:cubicBezTo>
                    <a:pt x="0" y="83058"/>
                    <a:pt x="83439" y="0"/>
                    <a:pt x="186182" y="0"/>
                  </a:cubicBezTo>
                  <a:lnTo>
                    <a:pt x="5813552" y="0"/>
                  </a:lnTo>
                  <a:lnTo>
                    <a:pt x="5813552" y="12700"/>
                  </a:lnTo>
                  <a:lnTo>
                    <a:pt x="5813552" y="0"/>
                  </a:lnTo>
                  <a:cubicBezTo>
                    <a:pt x="5916422" y="0"/>
                    <a:pt x="5999734" y="83058"/>
                    <a:pt x="5999734" y="185547"/>
                  </a:cubicBezTo>
                  <a:lnTo>
                    <a:pt x="5987034" y="185547"/>
                  </a:lnTo>
                  <a:lnTo>
                    <a:pt x="5999734" y="185547"/>
                  </a:lnTo>
                  <a:lnTo>
                    <a:pt x="5999734" y="2848610"/>
                  </a:lnTo>
                  <a:lnTo>
                    <a:pt x="5987034" y="2848610"/>
                  </a:lnTo>
                  <a:lnTo>
                    <a:pt x="5999734" y="2848610"/>
                  </a:lnTo>
                  <a:cubicBezTo>
                    <a:pt x="5999734" y="2951099"/>
                    <a:pt x="5916295" y="3034157"/>
                    <a:pt x="5813552" y="3034157"/>
                  </a:cubicBezTo>
                  <a:lnTo>
                    <a:pt x="5813552" y="3021457"/>
                  </a:lnTo>
                  <a:lnTo>
                    <a:pt x="5813552" y="3034157"/>
                  </a:lnTo>
                  <a:lnTo>
                    <a:pt x="186182" y="3034157"/>
                  </a:lnTo>
                  <a:lnTo>
                    <a:pt x="186182" y="3021457"/>
                  </a:lnTo>
                  <a:lnTo>
                    <a:pt x="186182" y="3034157"/>
                  </a:lnTo>
                  <a:cubicBezTo>
                    <a:pt x="83439" y="3034157"/>
                    <a:pt x="0" y="2951099"/>
                    <a:pt x="0" y="2848610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848610"/>
                  </a:lnTo>
                  <a:lnTo>
                    <a:pt x="12700" y="2848610"/>
                  </a:lnTo>
                  <a:lnTo>
                    <a:pt x="25400" y="2848610"/>
                  </a:lnTo>
                  <a:cubicBezTo>
                    <a:pt x="25400" y="2937002"/>
                    <a:pt x="97409" y="3008757"/>
                    <a:pt x="186182" y="3008757"/>
                  </a:cubicBezTo>
                  <a:lnTo>
                    <a:pt x="5813552" y="3008757"/>
                  </a:lnTo>
                  <a:cubicBezTo>
                    <a:pt x="5902452" y="3008757"/>
                    <a:pt x="5974334" y="2937002"/>
                    <a:pt x="5974334" y="2848610"/>
                  </a:cubicBezTo>
                  <a:lnTo>
                    <a:pt x="5974334" y="185547"/>
                  </a:lnTo>
                  <a:cubicBezTo>
                    <a:pt x="5974334" y="97155"/>
                    <a:pt x="5902452" y="25400"/>
                    <a:pt x="5813552" y="25400"/>
                  </a:cubicBezTo>
                  <a:lnTo>
                    <a:pt x="186182" y="25400"/>
                  </a:lnTo>
                  <a:lnTo>
                    <a:pt x="186182" y="12700"/>
                  </a:lnTo>
                  <a:lnTo>
                    <a:pt x="186182" y="25400"/>
                  </a:lnTo>
                  <a:cubicBezTo>
                    <a:pt x="97409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407616" y="5310039"/>
            <a:ext cx="3429000" cy="428625"/>
            <a:chOff x="0" y="0"/>
            <a:chExt cx="4572000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Slow Process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07616" y="5923806"/>
            <a:ext cx="3825628" cy="987624"/>
            <a:chOff x="0" y="0"/>
            <a:chExt cx="5100837" cy="13168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00837" cy="1316832"/>
            </a:xfrm>
            <a:custGeom>
              <a:avLst/>
              <a:gdLst/>
              <a:ahLst/>
              <a:cxnLst/>
              <a:rect l="l" t="t" r="r" b="b"/>
              <a:pathLst>
                <a:path w="5100837" h="1316832">
                  <a:moveTo>
                    <a:pt x="0" y="0"/>
                  </a:moveTo>
                  <a:lnTo>
                    <a:pt x="5100837" y="0"/>
                  </a:lnTo>
                  <a:lnTo>
                    <a:pt x="510083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5100837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Manual analysis takes significant time.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59810" y="4972942"/>
            <a:ext cx="4499819" cy="2275582"/>
            <a:chOff x="0" y="0"/>
            <a:chExt cx="5999758" cy="3034110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5974334" cy="3008757"/>
            </a:xfrm>
            <a:custGeom>
              <a:avLst/>
              <a:gdLst/>
              <a:ahLst/>
              <a:cxnLst/>
              <a:rect l="l" t="t" r="r" b="b"/>
              <a:pathLst>
                <a:path w="5974334" h="3008757">
                  <a:moveTo>
                    <a:pt x="0" y="172847"/>
                  </a:moveTo>
                  <a:cubicBezTo>
                    <a:pt x="0" y="77343"/>
                    <a:pt x="77724" y="0"/>
                    <a:pt x="173482" y="0"/>
                  </a:cubicBezTo>
                  <a:lnTo>
                    <a:pt x="5800852" y="0"/>
                  </a:lnTo>
                  <a:cubicBezTo>
                    <a:pt x="5896737" y="0"/>
                    <a:pt x="5974334" y="77343"/>
                    <a:pt x="5974334" y="172847"/>
                  </a:cubicBezTo>
                  <a:lnTo>
                    <a:pt x="5974334" y="2835910"/>
                  </a:lnTo>
                  <a:cubicBezTo>
                    <a:pt x="5974334" y="2931414"/>
                    <a:pt x="5896610" y="3008757"/>
                    <a:pt x="5800852" y="3008757"/>
                  </a:cubicBezTo>
                  <a:lnTo>
                    <a:pt x="173482" y="3008757"/>
                  </a:lnTo>
                  <a:cubicBezTo>
                    <a:pt x="77724" y="3008757"/>
                    <a:pt x="0" y="2931287"/>
                    <a:pt x="0" y="2835910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5999734" cy="3034157"/>
            </a:xfrm>
            <a:custGeom>
              <a:avLst/>
              <a:gdLst/>
              <a:ahLst/>
              <a:cxnLst/>
              <a:rect l="l" t="t" r="r" b="b"/>
              <a:pathLst>
                <a:path w="5999734" h="3034157">
                  <a:moveTo>
                    <a:pt x="0" y="185547"/>
                  </a:moveTo>
                  <a:cubicBezTo>
                    <a:pt x="0" y="83058"/>
                    <a:pt x="83439" y="0"/>
                    <a:pt x="186182" y="0"/>
                  </a:cubicBezTo>
                  <a:lnTo>
                    <a:pt x="5813552" y="0"/>
                  </a:lnTo>
                  <a:lnTo>
                    <a:pt x="5813552" y="12700"/>
                  </a:lnTo>
                  <a:lnTo>
                    <a:pt x="5813552" y="0"/>
                  </a:lnTo>
                  <a:cubicBezTo>
                    <a:pt x="5916422" y="0"/>
                    <a:pt x="5999734" y="83058"/>
                    <a:pt x="5999734" y="185547"/>
                  </a:cubicBezTo>
                  <a:lnTo>
                    <a:pt x="5987034" y="185547"/>
                  </a:lnTo>
                  <a:lnTo>
                    <a:pt x="5999734" y="185547"/>
                  </a:lnTo>
                  <a:lnTo>
                    <a:pt x="5999734" y="2848610"/>
                  </a:lnTo>
                  <a:lnTo>
                    <a:pt x="5987034" y="2848610"/>
                  </a:lnTo>
                  <a:lnTo>
                    <a:pt x="5999734" y="2848610"/>
                  </a:lnTo>
                  <a:cubicBezTo>
                    <a:pt x="5999734" y="2951099"/>
                    <a:pt x="5916295" y="3034157"/>
                    <a:pt x="5813552" y="3034157"/>
                  </a:cubicBezTo>
                  <a:lnTo>
                    <a:pt x="5813552" y="3021457"/>
                  </a:lnTo>
                  <a:lnTo>
                    <a:pt x="5813552" y="3034157"/>
                  </a:lnTo>
                  <a:lnTo>
                    <a:pt x="186182" y="3034157"/>
                  </a:lnTo>
                  <a:lnTo>
                    <a:pt x="186182" y="3021457"/>
                  </a:lnTo>
                  <a:lnTo>
                    <a:pt x="186182" y="3034157"/>
                  </a:lnTo>
                  <a:cubicBezTo>
                    <a:pt x="83439" y="3034157"/>
                    <a:pt x="0" y="2951099"/>
                    <a:pt x="0" y="2848610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848610"/>
                  </a:lnTo>
                  <a:lnTo>
                    <a:pt x="12700" y="2848610"/>
                  </a:lnTo>
                  <a:lnTo>
                    <a:pt x="25400" y="2848610"/>
                  </a:lnTo>
                  <a:cubicBezTo>
                    <a:pt x="25400" y="2937002"/>
                    <a:pt x="97409" y="3008757"/>
                    <a:pt x="186182" y="3008757"/>
                  </a:cubicBezTo>
                  <a:lnTo>
                    <a:pt x="5813552" y="3008757"/>
                  </a:lnTo>
                  <a:cubicBezTo>
                    <a:pt x="5902452" y="3008757"/>
                    <a:pt x="5974334" y="2937002"/>
                    <a:pt x="5974334" y="2848610"/>
                  </a:cubicBezTo>
                  <a:lnTo>
                    <a:pt x="5974334" y="185547"/>
                  </a:lnTo>
                  <a:cubicBezTo>
                    <a:pt x="5974334" y="97155"/>
                    <a:pt x="5902452" y="25400"/>
                    <a:pt x="5813552" y="25400"/>
                  </a:cubicBezTo>
                  <a:lnTo>
                    <a:pt x="186182" y="25400"/>
                  </a:lnTo>
                  <a:lnTo>
                    <a:pt x="186182" y="12700"/>
                  </a:lnTo>
                  <a:lnTo>
                    <a:pt x="186182" y="25400"/>
                  </a:lnTo>
                  <a:cubicBezTo>
                    <a:pt x="97409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196905" y="5310039"/>
            <a:ext cx="3429000" cy="428625"/>
            <a:chOff x="0" y="0"/>
            <a:chExt cx="4572000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Error-Prone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196905" y="5923806"/>
            <a:ext cx="3825628" cy="987624"/>
            <a:chOff x="0" y="0"/>
            <a:chExt cx="5100837" cy="13168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100837" cy="1316832"/>
            </a:xfrm>
            <a:custGeom>
              <a:avLst/>
              <a:gdLst/>
              <a:ahLst/>
              <a:cxnLst/>
              <a:rect l="l" t="t" r="r" b="b"/>
              <a:pathLst>
                <a:path w="5100837" h="1316832">
                  <a:moveTo>
                    <a:pt x="0" y="0"/>
                  </a:moveTo>
                  <a:lnTo>
                    <a:pt x="5100837" y="0"/>
                  </a:lnTo>
                  <a:lnTo>
                    <a:pt x="510083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5100837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Risk of mistakes in code understanding.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70521" y="7537996"/>
            <a:ext cx="9288959" cy="1781770"/>
            <a:chOff x="0" y="0"/>
            <a:chExt cx="12385278" cy="2375693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2359894" cy="2350262"/>
            </a:xfrm>
            <a:custGeom>
              <a:avLst/>
              <a:gdLst/>
              <a:ahLst/>
              <a:cxnLst/>
              <a:rect l="l" t="t" r="r" b="b"/>
              <a:pathLst>
                <a:path w="12359894" h="2350262">
                  <a:moveTo>
                    <a:pt x="0" y="172847"/>
                  </a:moveTo>
                  <a:cubicBezTo>
                    <a:pt x="0" y="77343"/>
                    <a:pt x="78105" y="0"/>
                    <a:pt x="174371" y="0"/>
                  </a:cubicBezTo>
                  <a:lnTo>
                    <a:pt x="12185523" y="0"/>
                  </a:lnTo>
                  <a:cubicBezTo>
                    <a:pt x="12281789" y="0"/>
                    <a:pt x="12359894" y="77343"/>
                    <a:pt x="12359894" y="172847"/>
                  </a:cubicBezTo>
                  <a:lnTo>
                    <a:pt x="12359894" y="2177415"/>
                  </a:lnTo>
                  <a:cubicBezTo>
                    <a:pt x="12359894" y="2272919"/>
                    <a:pt x="12281789" y="2350262"/>
                    <a:pt x="12185523" y="2350262"/>
                  </a:cubicBezTo>
                  <a:lnTo>
                    <a:pt x="174371" y="2350262"/>
                  </a:lnTo>
                  <a:cubicBezTo>
                    <a:pt x="78105" y="2350262"/>
                    <a:pt x="0" y="2272919"/>
                    <a:pt x="0" y="217741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2385294" cy="2375662"/>
            </a:xfrm>
            <a:custGeom>
              <a:avLst/>
              <a:gdLst/>
              <a:ahLst/>
              <a:cxnLst/>
              <a:rect l="l" t="t" r="r" b="b"/>
              <a:pathLst>
                <a:path w="12385294" h="2375662">
                  <a:moveTo>
                    <a:pt x="0" y="185547"/>
                  </a:moveTo>
                  <a:cubicBezTo>
                    <a:pt x="0" y="82931"/>
                    <a:pt x="83820" y="0"/>
                    <a:pt x="187071" y="0"/>
                  </a:cubicBezTo>
                  <a:lnTo>
                    <a:pt x="12198223" y="0"/>
                  </a:lnTo>
                  <a:lnTo>
                    <a:pt x="12198223" y="12700"/>
                  </a:lnTo>
                  <a:lnTo>
                    <a:pt x="12198223" y="0"/>
                  </a:lnTo>
                  <a:cubicBezTo>
                    <a:pt x="12301474" y="0"/>
                    <a:pt x="12385294" y="82931"/>
                    <a:pt x="12385294" y="185547"/>
                  </a:cubicBezTo>
                  <a:lnTo>
                    <a:pt x="12372594" y="185547"/>
                  </a:lnTo>
                  <a:lnTo>
                    <a:pt x="12385294" y="185547"/>
                  </a:lnTo>
                  <a:lnTo>
                    <a:pt x="12385294" y="2190115"/>
                  </a:lnTo>
                  <a:lnTo>
                    <a:pt x="12372594" y="2190115"/>
                  </a:lnTo>
                  <a:lnTo>
                    <a:pt x="12385294" y="2190115"/>
                  </a:lnTo>
                  <a:cubicBezTo>
                    <a:pt x="12385294" y="2292731"/>
                    <a:pt x="12301474" y="2375662"/>
                    <a:pt x="12198223" y="2375662"/>
                  </a:cubicBezTo>
                  <a:lnTo>
                    <a:pt x="12198223" y="2362962"/>
                  </a:lnTo>
                  <a:lnTo>
                    <a:pt x="12198223" y="2375662"/>
                  </a:lnTo>
                  <a:lnTo>
                    <a:pt x="187071" y="2375662"/>
                  </a:lnTo>
                  <a:lnTo>
                    <a:pt x="187071" y="2362962"/>
                  </a:lnTo>
                  <a:lnTo>
                    <a:pt x="187071" y="2375662"/>
                  </a:lnTo>
                  <a:cubicBezTo>
                    <a:pt x="83820" y="2375662"/>
                    <a:pt x="0" y="2292731"/>
                    <a:pt x="0" y="2190115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190115"/>
                  </a:lnTo>
                  <a:lnTo>
                    <a:pt x="12700" y="2190115"/>
                  </a:lnTo>
                  <a:lnTo>
                    <a:pt x="25400" y="2190115"/>
                  </a:lnTo>
                  <a:cubicBezTo>
                    <a:pt x="25400" y="2278380"/>
                    <a:pt x="97663" y="2350262"/>
                    <a:pt x="187071" y="2350262"/>
                  </a:cubicBezTo>
                  <a:lnTo>
                    <a:pt x="12198223" y="2350262"/>
                  </a:lnTo>
                  <a:cubicBezTo>
                    <a:pt x="12287631" y="2350262"/>
                    <a:pt x="12359894" y="2278507"/>
                    <a:pt x="12359894" y="2190115"/>
                  </a:cubicBezTo>
                  <a:lnTo>
                    <a:pt x="12359894" y="185547"/>
                  </a:lnTo>
                  <a:cubicBezTo>
                    <a:pt x="12359894" y="97155"/>
                    <a:pt x="12287631" y="25400"/>
                    <a:pt x="12198223" y="25400"/>
                  </a:cubicBezTo>
                  <a:lnTo>
                    <a:pt x="187071" y="25400"/>
                  </a:lnTo>
                  <a:lnTo>
                    <a:pt x="187071" y="12700"/>
                  </a:lnTo>
                  <a:lnTo>
                    <a:pt x="187071" y="25400"/>
                  </a:lnTo>
                  <a:cubicBezTo>
                    <a:pt x="97663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407616" y="7875091"/>
            <a:ext cx="3429000" cy="428625"/>
            <a:chOff x="0" y="0"/>
            <a:chExt cx="4572000" cy="571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Expertise Needed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07616" y="8488859"/>
            <a:ext cx="8614768" cy="493811"/>
            <a:chOff x="0" y="0"/>
            <a:chExt cx="11486357" cy="65841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486357" cy="658415"/>
            </a:xfrm>
            <a:custGeom>
              <a:avLst/>
              <a:gdLst/>
              <a:ahLst/>
              <a:cxnLst/>
              <a:rect l="l" t="t" r="r" b="b"/>
              <a:pathLst>
                <a:path w="11486357" h="658415">
                  <a:moveTo>
                    <a:pt x="0" y="0"/>
                  </a:moveTo>
                  <a:lnTo>
                    <a:pt x="11486357" y="0"/>
                  </a:lnTo>
                  <a:lnTo>
                    <a:pt x="1148635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11486357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Requires specialized technical skills.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965251"/>
          </a:xfrm>
          <a:custGeom>
            <a:avLst/>
            <a:gdLst/>
            <a:ahLst/>
            <a:cxnLst/>
            <a:rect l="l" t="t" r="r" b="b"/>
            <a:pathLst>
              <a:path w="18288000" h="2965251">
                <a:moveTo>
                  <a:pt x="0" y="0"/>
                </a:moveTo>
                <a:lnTo>
                  <a:pt x="18288000" y="0"/>
                </a:lnTo>
                <a:lnTo>
                  <a:pt x="18288000" y="2965251"/>
                </a:lnTo>
                <a:lnTo>
                  <a:pt x="0" y="2965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" r="-5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30163" y="3678138"/>
            <a:ext cx="13621940" cy="658862"/>
            <a:chOff x="0" y="0"/>
            <a:chExt cx="18162587" cy="8784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62588" cy="878483"/>
            </a:xfrm>
            <a:custGeom>
              <a:avLst/>
              <a:gdLst/>
              <a:ahLst/>
              <a:cxnLst/>
              <a:rect l="l" t="t" r="r" b="b"/>
              <a:pathLst>
                <a:path w="18162588" h="878483">
                  <a:moveTo>
                    <a:pt x="0" y="0"/>
                  </a:moveTo>
                  <a:lnTo>
                    <a:pt x="18162588" y="0"/>
                  </a:lnTo>
                  <a:lnTo>
                    <a:pt x="18162588" y="878483"/>
                  </a:lnTo>
                  <a:lnTo>
                    <a:pt x="0" y="878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8162587" cy="8975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87"/>
                </a:lnSpc>
              </a:pPr>
              <a:r>
                <a:rPr lang="en-US" sz="4124" b="1" dirty="0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Our Solution: LLM-Powered Migration Plan Generator</a:t>
              </a:r>
            </a:p>
            <a:p>
              <a:pPr algn="l">
                <a:lnSpc>
                  <a:spcPts val="5187"/>
                </a:lnSpc>
              </a:pPr>
              <a:endParaRPr lang="en-US" sz="4124" b="1" dirty="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endParaRPr>
            </a:p>
            <a:p>
              <a:pPr algn="l">
                <a:lnSpc>
                  <a:spcPts val="5187"/>
                </a:lnSpc>
              </a:pPr>
              <a:endParaRPr lang="en-US" sz="4124" b="1" dirty="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0163" y="4821882"/>
            <a:ext cx="16627675" cy="655958"/>
            <a:chOff x="-2" y="0"/>
            <a:chExt cx="22170233" cy="8746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170231" cy="506015"/>
            </a:xfrm>
            <a:custGeom>
              <a:avLst/>
              <a:gdLst/>
              <a:ahLst/>
              <a:cxnLst/>
              <a:rect l="l" t="t" r="r" b="b"/>
              <a:pathLst>
                <a:path w="22170231" h="506015">
                  <a:moveTo>
                    <a:pt x="0" y="0"/>
                  </a:moveTo>
                  <a:lnTo>
                    <a:pt x="22170231" y="0"/>
                  </a:lnTo>
                  <a:lnTo>
                    <a:pt x="22170231" y="506015"/>
                  </a:lnTo>
                  <a:lnTo>
                    <a:pt x="0" y="506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-2" y="292396"/>
              <a:ext cx="22170231" cy="5822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This project transforms monolithic code into a microservices architecture. The process leverages LLMs for intelligent code understanding and service decomposition.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830164" y="5666257"/>
            <a:ext cx="592931" cy="592931"/>
          </a:xfrm>
          <a:custGeom>
            <a:avLst/>
            <a:gdLst/>
            <a:ahLst/>
            <a:cxnLst/>
            <a:rect l="l" t="t" r="r" b="b"/>
            <a:pathLst>
              <a:path w="592931" h="592931">
                <a:moveTo>
                  <a:pt x="0" y="0"/>
                </a:moveTo>
                <a:lnTo>
                  <a:pt x="592931" y="0"/>
                </a:lnTo>
                <a:lnTo>
                  <a:pt x="592931" y="592931"/>
                </a:lnTo>
                <a:lnTo>
                  <a:pt x="0" y="592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60177" y="5468242"/>
            <a:ext cx="2654796" cy="573991"/>
            <a:chOff x="0" y="0"/>
            <a:chExt cx="3539728" cy="7653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14329" cy="439142"/>
            </a:xfrm>
            <a:custGeom>
              <a:avLst/>
              <a:gdLst/>
              <a:ahLst/>
              <a:cxnLst/>
              <a:rect l="l" t="t" r="r" b="b"/>
              <a:pathLst>
                <a:path w="3514329" h="439142">
                  <a:moveTo>
                    <a:pt x="0" y="0"/>
                  </a:moveTo>
                  <a:lnTo>
                    <a:pt x="3514329" y="0"/>
                  </a:lnTo>
                  <a:lnTo>
                    <a:pt x="3514329" y="439142"/>
                  </a:lnTo>
                  <a:lnTo>
                    <a:pt x="0" y="439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5400" y="316655"/>
              <a:ext cx="3514328" cy="4486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62"/>
                </a:lnSpc>
              </a:pPr>
              <a:r>
                <a:rPr lang="en-US" sz="2062" b="1" dirty="0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Intelligent Analysis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60176" y="5939879"/>
            <a:ext cx="15797660" cy="593656"/>
            <a:chOff x="-1" y="0"/>
            <a:chExt cx="21063546" cy="79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3545" cy="506015"/>
            </a:xfrm>
            <a:custGeom>
              <a:avLst/>
              <a:gdLst/>
              <a:ahLst/>
              <a:cxnLst/>
              <a:rect l="l" t="t" r="r" b="b"/>
              <a:pathLst>
                <a:path w="21063545" h="506015">
                  <a:moveTo>
                    <a:pt x="0" y="0"/>
                  </a:moveTo>
                  <a:lnTo>
                    <a:pt x="21063545" y="0"/>
                  </a:lnTo>
                  <a:lnTo>
                    <a:pt x="21063545" y="506015"/>
                  </a:lnTo>
                  <a:lnTo>
                    <a:pt x="0" y="506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-1" y="209327"/>
              <a:ext cx="21063545" cy="5822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LLMs deeply understand the code.</a:t>
              </a:r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830164" y="7072312"/>
            <a:ext cx="592931" cy="592931"/>
          </a:xfrm>
          <a:custGeom>
            <a:avLst/>
            <a:gdLst/>
            <a:ahLst/>
            <a:cxnLst/>
            <a:rect l="l" t="t" r="r" b="b"/>
            <a:pathLst>
              <a:path w="592931" h="592931">
                <a:moveTo>
                  <a:pt x="0" y="0"/>
                </a:moveTo>
                <a:lnTo>
                  <a:pt x="592931" y="0"/>
                </a:lnTo>
                <a:lnTo>
                  <a:pt x="592931" y="592932"/>
                </a:lnTo>
                <a:lnTo>
                  <a:pt x="0" y="592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660177" y="7030939"/>
            <a:ext cx="3444925" cy="329356"/>
            <a:chOff x="0" y="0"/>
            <a:chExt cx="4593233" cy="4391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593233" cy="439142"/>
            </a:xfrm>
            <a:custGeom>
              <a:avLst/>
              <a:gdLst/>
              <a:ahLst/>
              <a:cxnLst/>
              <a:rect l="l" t="t" r="r" b="b"/>
              <a:pathLst>
                <a:path w="4593233" h="439142">
                  <a:moveTo>
                    <a:pt x="0" y="0"/>
                  </a:moveTo>
                  <a:lnTo>
                    <a:pt x="4593233" y="0"/>
                  </a:lnTo>
                  <a:lnTo>
                    <a:pt x="4593233" y="439142"/>
                  </a:lnTo>
                  <a:lnTo>
                    <a:pt x="0" y="439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4593233" cy="4486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62"/>
                </a:lnSpc>
              </a:pPr>
              <a:r>
                <a:rPr lang="en-US" sz="20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Automated Decomposition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42145" y="7705464"/>
            <a:ext cx="16015691" cy="436661"/>
            <a:chOff x="-290709" y="270519"/>
            <a:chExt cx="21354254" cy="582215"/>
          </a:xfrm>
        </p:grpSpPr>
        <p:sp>
          <p:nvSpPr>
            <p:cNvPr id="24" name="Freeform 24"/>
            <p:cNvSpPr/>
            <p:nvPr/>
          </p:nvSpPr>
          <p:spPr>
            <a:xfrm>
              <a:off x="-290709" y="270519"/>
              <a:ext cx="21063545" cy="506015"/>
            </a:xfrm>
            <a:custGeom>
              <a:avLst/>
              <a:gdLst/>
              <a:ahLst/>
              <a:cxnLst/>
              <a:rect l="l" t="t" r="r" b="b"/>
              <a:pathLst>
                <a:path w="21063545" h="506015">
                  <a:moveTo>
                    <a:pt x="0" y="0"/>
                  </a:moveTo>
                  <a:lnTo>
                    <a:pt x="21063545" y="0"/>
                  </a:lnTo>
                  <a:lnTo>
                    <a:pt x="21063545" y="506015"/>
                  </a:lnTo>
                  <a:lnTo>
                    <a:pt x="0" y="506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70519"/>
              <a:ext cx="21063545" cy="5822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Suggests optimal service boundaries.</a:t>
              </a:r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830164" y="8635008"/>
            <a:ext cx="592931" cy="592931"/>
          </a:xfrm>
          <a:custGeom>
            <a:avLst/>
            <a:gdLst/>
            <a:ahLst/>
            <a:cxnLst/>
            <a:rect l="l" t="t" r="r" b="b"/>
            <a:pathLst>
              <a:path w="592931" h="592931">
                <a:moveTo>
                  <a:pt x="0" y="0"/>
                </a:moveTo>
                <a:lnTo>
                  <a:pt x="592931" y="0"/>
                </a:lnTo>
                <a:lnTo>
                  <a:pt x="592931" y="592931"/>
                </a:lnTo>
                <a:lnTo>
                  <a:pt x="0" y="592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660177" y="8593634"/>
            <a:ext cx="2635746" cy="329356"/>
            <a:chOff x="0" y="0"/>
            <a:chExt cx="3514328" cy="4391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14329" cy="439142"/>
            </a:xfrm>
            <a:custGeom>
              <a:avLst/>
              <a:gdLst/>
              <a:ahLst/>
              <a:cxnLst/>
              <a:rect l="l" t="t" r="r" b="b"/>
              <a:pathLst>
                <a:path w="3514329" h="439142">
                  <a:moveTo>
                    <a:pt x="0" y="0"/>
                  </a:moveTo>
                  <a:lnTo>
                    <a:pt x="3514329" y="0"/>
                  </a:lnTo>
                  <a:lnTo>
                    <a:pt x="3514329" y="439142"/>
                  </a:lnTo>
                  <a:lnTo>
                    <a:pt x="0" y="439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3514328" cy="4486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62"/>
                </a:lnSpc>
              </a:pPr>
              <a:r>
                <a:rPr lang="en-US" sz="20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Documentation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60177" y="9065270"/>
            <a:ext cx="15797659" cy="379511"/>
            <a:chOff x="0" y="0"/>
            <a:chExt cx="21063545" cy="50601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063545" cy="506015"/>
            </a:xfrm>
            <a:custGeom>
              <a:avLst/>
              <a:gdLst/>
              <a:ahLst/>
              <a:cxnLst/>
              <a:rect l="l" t="t" r="r" b="b"/>
              <a:pathLst>
                <a:path w="21063545" h="506015">
                  <a:moveTo>
                    <a:pt x="0" y="0"/>
                  </a:moveTo>
                  <a:lnTo>
                    <a:pt x="21063545" y="0"/>
                  </a:lnTo>
                  <a:lnTo>
                    <a:pt x="21063545" y="506015"/>
                  </a:lnTo>
                  <a:lnTo>
                    <a:pt x="0" y="506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21063545" cy="5822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Generates structured documentation.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44569" y="874067"/>
            <a:ext cx="6312694" cy="703510"/>
            <a:chOff x="0" y="0"/>
            <a:chExt cx="8416925" cy="938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16925" cy="938013"/>
            </a:xfrm>
            <a:custGeom>
              <a:avLst/>
              <a:gdLst/>
              <a:ahLst/>
              <a:cxnLst/>
              <a:rect l="l" t="t" r="r" b="b"/>
              <a:pathLst>
                <a:path w="8416925" h="938013">
                  <a:moveTo>
                    <a:pt x="0" y="0"/>
                  </a:moveTo>
                  <a:lnTo>
                    <a:pt x="8416925" y="0"/>
                  </a:lnTo>
                  <a:lnTo>
                    <a:pt x="8416925" y="938013"/>
                  </a:lnTo>
                  <a:lnTo>
                    <a:pt x="0" y="938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416925" cy="9665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500"/>
                </a:lnSpc>
              </a:pPr>
              <a:r>
                <a:rPr lang="en-US" sz="4375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Key Project Objectives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44569" y="1957536"/>
            <a:ext cx="9656861" cy="405259"/>
            <a:chOff x="0" y="0"/>
            <a:chExt cx="12875815" cy="5403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75815" cy="540345"/>
            </a:xfrm>
            <a:custGeom>
              <a:avLst/>
              <a:gdLst/>
              <a:ahLst/>
              <a:cxnLst/>
              <a:rect l="l" t="t" r="r" b="b"/>
              <a:pathLst>
                <a:path w="12875815" h="540345">
                  <a:moveTo>
                    <a:pt x="0" y="0"/>
                  </a:moveTo>
                  <a:lnTo>
                    <a:pt x="12875815" y="0"/>
                  </a:lnTo>
                  <a:lnTo>
                    <a:pt x="12875815" y="540345"/>
                  </a:lnTo>
                  <a:lnTo>
                    <a:pt x="0" y="5403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2875815" cy="6165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19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Our objectives are to analyze, identify, propose, automate, and deliver.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39806" y="2927748"/>
            <a:ext cx="579388" cy="579387"/>
            <a:chOff x="0" y="0"/>
            <a:chExt cx="772517" cy="772517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759841" cy="759841"/>
            </a:xfrm>
            <a:custGeom>
              <a:avLst/>
              <a:gdLst/>
              <a:ahLst/>
              <a:cxnLst/>
              <a:rect l="l" t="t" r="r" b="b"/>
              <a:pathLst>
                <a:path w="759841" h="759841">
                  <a:moveTo>
                    <a:pt x="0" y="141859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617982" y="0"/>
                  </a:lnTo>
                  <a:cubicBezTo>
                    <a:pt x="696341" y="0"/>
                    <a:pt x="759841" y="63500"/>
                    <a:pt x="759841" y="141859"/>
                  </a:cubicBezTo>
                  <a:lnTo>
                    <a:pt x="759841" y="617982"/>
                  </a:lnTo>
                  <a:cubicBezTo>
                    <a:pt x="759841" y="696341"/>
                    <a:pt x="696341" y="759841"/>
                    <a:pt x="617982" y="759841"/>
                  </a:cubicBezTo>
                  <a:lnTo>
                    <a:pt x="141859" y="759841"/>
                  </a:lnTo>
                  <a:cubicBezTo>
                    <a:pt x="63500" y="759841"/>
                    <a:pt x="0" y="696341"/>
                    <a:pt x="0" y="617982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72541" cy="772541"/>
            </a:xfrm>
            <a:custGeom>
              <a:avLst/>
              <a:gdLst/>
              <a:ahLst/>
              <a:cxnLst/>
              <a:rect l="l" t="t" r="r" b="b"/>
              <a:pathLst>
                <a:path w="772541" h="772541">
                  <a:moveTo>
                    <a:pt x="0" y="148209"/>
                  </a:moveTo>
                  <a:cubicBezTo>
                    <a:pt x="0" y="66294"/>
                    <a:pt x="66294" y="0"/>
                    <a:pt x="148209" y="0"/>
                  </a:cubicBezTo>
                  <a:lnTo>
                    <a:pt x="624332" y="0"/>
                  </a:lnTo>
                  <a:lnTo>
                    <a:pt x="624332" y="6350"/>
                  </a:lnTo>
                  <a:lnTo>
                    <a:pt x="624332" y="0"/>
                  </a:lnTo>
                  <a:cubicBezTo>
                    <a:pt x="706120" y="0"/>
                    <a:pt x="772541" y="66294"/>
                    <a:pt x="772541" y="148209"/>
                  </a:cubicBezTo>
                  <a:lnTo>
                    <a:pt x="772541" y="624332"/>
                  </a:lnTo>
                  <a:lnTo>
                    <a:pt x="766191" y="624332"/>
                  </a:lnTo>
                  <a:lnTo>
                    <a:pt x="772541" y="624332"/>
                  </a:lnTo>
                  <a:cubicBezTo>
                    <a:pt x="772541" y="706247"/>
                    <a:pt x="706247" y="772541"/>
                    <a:pt x="624332" y="772541"/>
                  </a:cubicBezTo>
                  <a:lnTo>
                    <a:pt x="624332" y="766191"/>
                  </a:lnTo>
                  <a:lnTo>
                    <a:pt x="624332" y="772541"/>
                  </a:lnTo>
                  <a:lnTo>
                    <a:pt x="148209" y="772541"/>
                  </a:lnTo>
                  <a:lnTo>
                    <a:pt x="148209" y="766191"/>
                  </a:lnTo>
                  <a:lnTo>
                    <a:pt x="148209" y="772541"/>
                  </a:lnTo>
                  <a:cubicBezTo>
                    <a:pt x="66294" y="772541"/>
                    <a:pt x="0" y="706120"/>
                    <a:pt x="0" y="624332"/>
                  </a:cubicBezTo>
                  <a:lnTo>
                    <a:pt x="0" y="148209"/>
                  </a:lnTo>
                  <a:lnTo>
                    <a:pt x="6350" y="148209"/>
                  </a:lnTo>
                  <a:lnTo>
                    <a:pt x="0" y="148209"/>
                  </a:lnTo>
                  <a:moveTo>
                    <a:pt x="12700" y="148209"/>
                  </a:moveTo>
                  <a:lnTo>
                    <a:pt x="12700" y="624332"/>
                  </a:lnTo>
                  <a:lnTo>
                    <a:pt x="6350" y="624332"/>
                  </a:lnTo>
                  <a:lnTo>
                    <a:pt x="12700" y="624332"/>
                  </a:lnTo>
                  <a:cubicBezTo>
                    <a:pt x="12700" y="699135"/>
                    <a:pt x="73406" y="759841"/>
                    <a:pt x="148209" y="759841"/>
                  </a:cubicBezTo>
                  <a:lnTo>
                    <a:pt x="624332" y="759841"/>
                  </a:lnTo>
                  <a:cubicBezTo>
                    <a:pt x="699135" y="759841"/>
                    <a:pt x="759841" y="699135"/>
                    <a:pt x="759841" y="624332"/>
                  </a:cubicBezTo>
                  <a:lnTo>
                    <a:pt x="759841" y="148209"/>
                  </a:lnTo>
                  <a:lnTo>
                    <a:pt x="766191" y="148209"/>
                  </a:lnTo>
                  <a:lnTo>
                    <a:pt x="759841" y="148209"/>
                  </a:lnTo>
                  <a:cubicBezTo>
                    <a:pt x="759841" y="73406"/>
                    <a:pt x="699135" y="12700"/>
                    <a:pt x="624332" y="12700"/>
                  </a:cubicBezTo>
                  <a:lnTo>
                    <a:pt x="148209" y="12700"/>
                  </a:lnTo>
                  <a:lnTo>
                    <a:pt x="148209" y="6350"/>
                  </a:lnTo>
                  <a:lnTo>
                    <a:pt x="148209" y="12700"/>
                  </a:lnTo>
                  <a:cubicBezTo>
                    <a:pt x="73406" y="12700"/>
                    <a:pt x="12700" y="73406"/>
                    <a:pt x="12700" y="148209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860581" y="3006329"/>
            <a:ext cx="337691" cy="422076"/>
            <a:chOff x="0" y="0"/>
            <a:chExt cx="450255" cy="5627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0255" cy="562768"/>
            </a:xfrm>
            <a:custGeom>
              <a:avLst/>
              <a:gdLst/>
              <a:ahLst/>
              <a:cxnLst/>
              <a:rect l="l" t="t" r="r" b="b"/>
              <a:pathLst>
                <a:path w="450255" h="562768">
                  <a:moveTo>
                    <a:pt x="0" y="0"/>
                  </a:moveTo>
                  <a:lnTo>
                    <a:pt x="450255" y="0"/>
                  </a:lnTo>
                  <a:lnTo>
                    <a:pt x="450255" y="562768"/>
                  </a:lnTo>
                  <a:lnTo>
                    <a:pt x="0" y="562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47625"/>
              <a:ext cx="450255" cy="515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25"/>
                </a:lnSpc>
              </a:pPr>
              <a:r>
                <a:rPr lang="en-US" sz="2625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567738" y="2932510"/>
            <a:ext cx="5019377" cy="351681"/>
            <a:chOff x="0" y="0"/>
            <a:chExt cx="6692503" cy="4689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2503" cy="468908"/>
            </a:xfrm>
            <a:custGeom>
              <a:avLst/>
              <a:gdLst/>
              <a:ahLst/>
              <a:cxnLst/>
              <a:rect l="l" t="t" r="r" b="b"/>
              <a:pathLst>
                <a:path w="6692503" h="468908">
                  <a:moveTo>
                    <a:pt x="0" y="0"/>
                  </a:moveTo>
                  <a:lnTo>
                    <a:pt x="6692503" y="0"/>
                  </a:lnTo>
                  <a:lnTo>
                    <a:pt x="6692503" y="468908"/>
                  </a:lnTo>
                  <a:lnTo>
                    <a:pt x="0" y="468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6692503" cy="478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Understand the monolithic structure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39806" y="4320629"/>
            <a:ext cx="579388" cy="579387"/>
            <a:chOff x="0" y="0"/>
            <a:chExt cx="772517" cy="772517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759841" cy="759841"/>
            </a:xfrm>
            <a:custGeom>
              <a:avLst/>
              <a:gdLst/>
              <a:ahLst/>
              <a:cxnLst/>
              <a:rect l="l" t="t" r="r" b="b"/>
              <a:pathLst>
                <a:path w="759841" h="759841">
                  <a:moveTo>
                    <a:pt x="0" y="141859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617982" y="0"/>
                  </a:lnTo>
                  <a:cubicBezTo>
                    <a:pt x="696341" y="0"/>
                    <a:pt x="759841" y="63500"/>
                    <a:pt x="759841" y="141859"/>
                  </a:cubicBezTo>
                  <a:lnTo>
                    <a:pt x="759841" y="617982"/>
                  </a:lnTo>
                  <a:cubicBezTo>
                    <a:pt x="759841" y="696341"/>
                    <a:pt x="696341" y="759841"/>
                    <a:pt x="617982" y="759841"/>
                  </a:cubicBezTo>
                  <a:lnTo>
                    <a:pt x="141859" y="759841"/>
                  </a:lnTo>
                  <a:cubicBezTo>
                    <a:pt x="63500" y="759841"/>
                    <a:pt x="0" y="696341"/>
                    <a:pt x="0" y="617982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772541" cy="772541"/>
            </a:xfrm>
            <a:custGeom>
              <a:avLst/>
              <a:gdLst/>
              <a:ahLst/>
              <a:cxnLst/>
              <a:rect l="l" t="t" r="r" b="b"/>
              <a:pathLst>
                <a:path w="772541" h="772541">
                  <a:moveTo>
                    <a:pt x="0" y="148209"/>
                  </a:moveTo>
                  <a:cubicBezTo>
                    <a:pt x="0" y="66294"/>
                    <a:pt x="66294" y="0"/>
                    <a:pt x="148209" y="0"/>
                  </a:cubicBezTo>
                  <a:lnTo>
                    <a:pt x="624332" y="0"/>
                  </a:lnTo>
                  <a:lnTo>
                    <a:pt x="624332" y="6350"/>
                  </a:lnTo>
                  <a:lnTo>
                    <a:pt x="624332" y="0"/>
                  </a:lnTo>
                  <a:cubicBezTo>
                    <a:pt x="706120" y="0"/>
                    <a:pt x="772541" y="66294"/>
                    <a:pt x="772541" y="148209"/>
                  </a:cubicBezTo>
                  <a:lnTo>
                    <a:pt x="772541" y="624332"/>
                  </a:lnTo>
                  <a:lnTo>
                    <a:pt x="766191" y="624332"/>
                  </a:lnTo>
                  <a:lnTo>
                    <a:pt x="772541" y="624332"/>
                  </a:lnTo>
                  <a:cubicBezTo>
                    <a:pt x="772541" y="706247"/>
                    <a:pt x="706247" y="772541"/>
                    <a:pt x="624332" y="772541"/>
                  </a:cubicBezTo>
                  <a:lnTo>
                    <a:pt x="624332" y="766191"/>
                  </a:lnTo>
                  <a:lnTo>
                    <a:pt x="624332" y="772541"/>
                  </a:lnTo>
                  <a:lnTo>
                    <a:pt x="148209" y="772541"/>
                  </a:lnTo>
                  <a:lnTo>
                    <a:pt x="148209" y="766191"/>
                  </a:lnTo>
                  <a:lnTo>
                    <a:pt x="148209" y="772541"/>
                  </a:lnTo>
                  <a:cubicBezTo>
                    <a:pt x="66294" y="772541"/>
                    <a:pt x="0" y="706120"/>
                    <a:pt x="0" y="624332"/>
                  </a:cubicBezTo>
                  <a:lnTo>
                    <a:pt x="0" y="148209"/>
                  </a:lnTo>
                  <a:lnTo>
                    <a:pt x="6350" y="148209"/>
                  </a:lnTo>
                  <a:lnTo>
                    <a:pt x="0" y="148209"/>
                  </a:lnTo>
                  <a:moveTo>
                    <a:pt x="12700" y="148209"/>
                  </a:moveTo>
                  <a:lnTo>
                    <a:pt x="12700" y="624332"/>
                  </a:lnTo>
                  <a:lnTo>
                    <a:pt x="6350" y="624332"/>
                  </a:lnTo>
                  <a:lnTo>
                    <a:pt x="12700" y="624332"/>
                  </a:lnTo>
                  <a:cubicBezTo>
                    <a:pt x="12700" y="699135"/>
                    <a:pt x="73406" y="759841"/>
                    <a:pt x="148209" y="759841"/>
                  </a:cubicBezTo>
                  <a:lnTo>
                    <a:pt x="624332" y="759841"/>
                  </a:lnTo>
                  <a:cubicBezTo>
                    <a:pt x="699135" y="759841"/>
                    <a:pt x="759841" y="699135"/>
                    <a:pt x="759841" y="624332"/>
                  </a:cubicBezTo>
                  <a:lnTo>
                    <a:pt x="759841" y="148209"/>
                  </a:lnTo>
                  <a:lnTo>
                    <a:pt x="766191" y="148209"/>
                  </a:lnTo>
                  <a:lnTo>
                    <a:pt x="759841" y="148209"/>
                  </a:lnTo>
                  <a:cubicBezTo>
                    <a:pt x="759841" y="73406"/>
                    <a:pt x="699135" y="12700"/>
                    <a:pt x="624332" y="12700"/>
                  </a:cubicBezTo>
                  <a:lnTo>
                    <a:pt x="148209" y="12700"/>
                  </a:lnTo>
                  <a:lnTo>
                    <a:pt x="148209" y="6350"/>
                  </a:lnTo>
                  <a:lnTo>
                    <a:pt x="148209" y="12700"/>
                  </a:lnTo>
                  <a:cubicBezTo>
                    <a:pt x="73406" y="12700"/>
                    <a:pt x="12700" y="73406"/>
                    <a:pt x="12700" y="148209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860581" y="4399210"/>
            <a:ext cx="337691" cy="422076"/>
            <a:chOff x="0" y="0"/>
            <a:chExt cx="450255" cy="5627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0255" cy="562768"/>
            </a:xfrm>
            <a:custGeom>
              <a:avLst/>
              <a:gdLst/>
              <a:ahLst/>
              <a:cxnLst/>
              <a:rect l="l" t="t" r="r" b="b"/>
              <a:pathLst>
                <a:path w="450255" h="562768">
                  <a:moveTo>
                    <a:pt x="0" y="0"/>
                  </a:moveTo>
                  <a:lnTo>
                    <a:pt x="450255" y="0"/>
                  </a:lnTo>
                  <a:lnTo>
                    <a:pt x="450255" y="562768"/>
                  </a:lnTo>
                  <a:lnTo>
                    <a:pt x="0" y="562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47625"/>
              <a:ext cx="450255" cy="515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25"/>
                </a:lnSpc>
              </a:pPr>
              <a:r>
                <a:rPr lang="en-US" sz="2625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67738" y="4325391"/>
            <a:ext cx="4780210" cy="351681"/>
            <a:chOff x="0" y="0"/>
            <a:chExt cx="6373613" cy="46890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73613" cy="468908"/>
            </a:xfrm>
            <a:custGeom>
              <a:avLst/>
              <a:gdLst/>
              <a:ahLst/>
              <a:cxnLst/>
              <a:rect l="l" t="t" r="r" b="b"/>
              <a:pathLst>
                <a:path w="6373613" h="468908">
                  <a:moveTo>
                    <a:pt x="0" y="0"/>
                  </a:moveTo>
                  <a:lnTo>
                    <a:pt x="6373613" y="0"/>
                  </a:lnTo>
                  <a:lnTo>
                    <a:pt x="6373613" y="468908"/>
                  </a:lnTo>
                  <a:lnTo>
                    <a:pt x="0" y="468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6373613" cy="478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Identify logical service boundaries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739806" y="5713511"/>
            <a:ext cx="579388" cy="579388"/>
            <a:chOff x="0" y="0"/>
            <a:chExt cx="772517" cy="772517"/>
          </a:xfrm>
        </p:grpSpPr>
        <p:sp>
          <p:nvSpPr>
            <p:cNvPr id="31" name="Freeform 31"/>
            <p:cNvSpPr/>
            <p:nvPr/>
          </p:nvSpPr>
          <p:spPr>
            <a:xfrm>
              <a:off x="6350" y="6350"/>
              <a:ext cx="759841" cy="759841"/>
            </a:xfrm>
            <a:custGeom>
              <a:avLst/>
              <a:gdLst/>
              <a:ahLst/>
              <a:cxnLst/>
              <a:rect l="l" t="t" r="r" b="b"/>
              <a:pathLst>
                <a:path w="759841" h="759841">
                  <a:moveTo>
                    <a:pt x="0" y="141859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617982" y="0"/>
                  </a:lnTo>
                  <a:cubicBezTo>
                    <a:pt x="696341" y="0"/>
                    <a:pt x="759841" y="63500"/>
                    <a:pt x="759841" y="141859"/>
                  </a:cubicBezTo>
                  <a:lnTo>
                    <a:pt x="759841" y="617982"/>
                  </a:lnTo>
                  <a:cubicBezTo>
                    <a:pt x="759841" y="696341"/>
                    <a:pt x="696341" y="759841"/>
                    <a:pt x="617982" y="759841"/>
                  </a:cubicBezTo>
                  <a:lnTo>
                    <a:pt x="141859" y="759841"/>
                  </a:lnTo>
                  <a:cubicBezTo>
                    <a:pt x="63500" y="759841"/>
                    <a:pt x="0" y="696341"/>
                    <a:pt x="0" y="617982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772541" cy="772541"/>
            </a:xfrm>
            <a:custGeom>
              <a:avLst/>
              <a:gdLst/>
              <a:ahLst/>
              <a:cxnLst/>
              <a:rect l="l" t="t" r="r" b="b"/>
              <a:pathLst>
                <a:path w="772541" h="772541">
                  <a:moveTo>
                    <a:pt x="0" y="148209"/>
                  </a:moveTo>
                  <a:cubicBezTo>
                    <a:pt x="0" y="66294"/>
                    <a:pt x="66294" y="0"/>
                    <a:pt x="148209" y="0"/>
                  </a:cubicBezTo>
                  <a:lnTo>
                    <a:pt x="624332" y="0"/>
                  </a:lnTo>
                  <a:lnTo>
                    <a:pt x="624332" y="6350"/>
                  </a:lnTo>
                  <a:lnTo>
                    <a:pt x="624332" y="0"/>
                  </a:lnTo>
                  <a:cubicBezTo>
                    <a:pt x="706120" y="0"/>
                    <a:pt x="772541" y="66294"/>
                    <a:pt x="772541" y="148209"/>
                  </a:cubicBezTo>
                  <a:lnTo>
                    <a:pt x="772541" y="624332"/>
                  </a:lnTo>
                  <a:lnTo>
                    <a:pt x="766191" y="624332"/>
                  </a:lnTo>
                  <a:lnTo>
                    <a:pt x="772541" y="624332"/>
                  </a:lnTo>
                  <a:cubicBezTo>
                    <a:pt x="772541" y="706247"/>
                    <a:pt x="706247" y="772541"/>
                    <a:pt x="624332" y="772541"/>
                  </a:cubicBezTo>
                  <a:lnTo>
                    <a:pt x="624332" y="766191"/>
                  </a:lnTo>
                  <a:lnTo>
                    <a:pt x="624332" y="772541"/>
                  </a:lnTo>
                  <a:lnTo>
                    <a:pt x="148209" y="772541"/>
                  </a:lnTo>
                  <a:lnTo>
                    <a:pt x="148209" y="766191"/>
                  </a:lnTo>
                  <a:lnTo>
                    <a:pt x="148209" y="772541"/>
                  </a:lnTo>
                  <a:cubicBezTo>
                    <a:pt x="66294" y="772541"/>
                    <a:pt x="0" y="706120"/>
                    <a:pt x="0" y="624332"/>
                  </a:cubicBezTo>
                  <a:lnTo>
                    <a:pt x="0" y="148209"/>
                  </a:lnTo>
                  <a:lnTo>
                    <a:pt x="6350" y="148209"/>
                  </a:lnTo>
                  <a:lnTo>
                    <a:pt x="0" y="148209"/>
                  </a:lnTo>
                  <a:moveTo>
                    <a:pt x="12700" y="148209"/>
                  </a:moveTo>
                  <a:lnTo>
                    <a:pt x="12700" y="624332"/>
                  </a:lnTo>
                  <a:lnTo>
                    <a:pt x="6350" y="624332"/>
                  </a:lnTo>
                  <a:lnTo>
                    <a:pt x="12700" y="624332"/>
                  </a:lnTo>
                  <a:cubicBezTo>
                    <a:pt x="12700" y="699135"/>
                    <a:pt x="73406" y="759841"/>
                    <a:pt x="148209" y="759841"/>
                  </a:cubicBezTo>
                  <a:lnTo>
                    <a:pt x="624332" y="759841"/>
                  </a:lnTo>
                  <a:cubicBezTo>
                    <a:pt x="699135" y="759841"/>
                    <a:pt x="759841" y="699135"/>
                    <a:pt x="759841" y="624332"/>
                  </a:cubicBezTo>
                  <a:lnTo>
                    <a:pt x="759841" y="148209"/>
                  </a:lnTo>
                  <a:lnTo>
                    <a:pt x="766191" y="148209"/>
                  </a:lnTo>
                  <a:lnTo>
                    <a:pt x="759841" y="148209"/>
                  </a:lnTo>
                  <a:cubicBezTo>
                    <a:pt x="759841" y="73406"/>
                    <a:pt x="699135" y="12700"/>
                    <a:pt x="624332" y="12700"/>
                  </a:cubicBezTo>
                  <a:lnTo>
                    <a:pt x="148209" y="12700"/>
                  </a:lnTo>
                  <a:lnTo>
                    <a:pt x="148209" y="6350"/>
                  </a:lnTo>
                  <a:lnTo>
                    <a:pt x="148209" y="12700"/>
                  </a:lnTo>
                  <a:cubicBezTo>
                    <a:pt x="73406" y="12700"/>
                    <a:pt x="12700" y="73406"/>
                    <a:pt x="12700" y="148209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860581" y="5792092"/>
            <a:ext cx="337691" cy="422076"/>
            <a:chOff x="0" y="0"/>
            <a:chExt cx="450255" cy="56276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0255" cy="562768"/>
            </a:xfrm>
            <a:custGeom>
              <a:avLst/>
              <a:gdLst/>
              <a:ahLst/>
              <a:cxnLst/>
              <a:rect l="l" t="t" r="r" b="b"/>
              <a:pathLst>
                <a:path w="450255" h="562768">
                  <a:moveTo>
                    <a:pt x="0" y="0"/>
                  </a:moveTo>
                  <a:lnTo>
                    <a:pt x="450255" y="0"/>
                  </a:lnTo>
                  <a:lnTo>
                    <a:pt x="450255" y="562768"/>
                  </a:lnTo>
                  <a:lnTo>
                    <a:pt x="0" y="562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47625"/>
              <a:ext cx="450255" cy="515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25"/>
                </a:lnSpc>
              </a:pPr>
              <a:r>
                <a:rPr lang="en-US" sz="2625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567738" y="5718274"/>
            <a:ext cx="4724549" cy="351681"/>
            <a:chOff x="0" y="0"/>
            <a:chExt cx="6299398" cy="46890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299398" cy="468908"/>
            </a:xfrm>
            <a:custGeom>
              <a:avLst/>
              <a:gdLst/>
              <a:ahLst/>
              <a:cxnLst/>
              <a:rect l="l" t="t" r="r" b="b"/>
              <a:pathLst>
                <a:path w="6299398" h="468908">
                  <a:moveTo>
                    <a:pt x="0" y="0"/>
                  </a:moveTo>
                  <a:lnTo>
                    <a:pt x="6299398" y="0"/>
                  </a:lnTo>
                  <a:lnTo>
                    <a:pt x="6299398" y="468908"/>
                  </a:lnTo>
                  <a:lnTo>
                    <a:pt x="0" y="468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6299398" cy="478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Propose a microservices structure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739806" y="7106394"/>
            <a:ext cx="579388" cy="579388"/>
            <a:chOff x="0" y="0"/>
            <a:chExt cx="772517" cy="772517"/>
          </a:xfrm>
        </p:grpSpPr>
        <p:sp>
          <p:nvSpPr>
            <p:cNvPr id="40" name="Freeform 40"/>
            <p:cNvSpPr/>
            <p:nvPr/>
          </p:nvSpPr>
          <p:spPr>
            <a:xfrm>
              <a:off x="6350" y="6350"/>
              <a:ext cx="759841" cy="759841"/>
            </a:xfrm>
            <a:custGeom>
              <a:avLst/>
              <a:gdLst/>
              <a:ahLst/>
              <a:cxnLst/>
              <a:rect l="l" t="t" r="r" b="b"/>
              <a:pathLst>
                <a:path w="759841" h="759841">
                  <a:moveTo>
                    <a:pt x="0" y="141859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617982" y="0"/>
                  </a:lnTo>
                  <a:cubicBezTo>
                    <a:pt x="696341" y="0"/>
                    <a:pt x="759841" y="63500"/>
                    <a:pt x="759841" y="141859"/>
                  </a:cubicBezTo>
                  <a:lnTo>
                    <a:pt x="759841" y="617982"/>
                  </a:lnTo>
                  <a:cubicBezTo>
                    <a:pt x="759841" y="696341"/>
                    <a:pt x="696341" y="759841"/>
                    <a:pt x="617982" y="759841"/>
                  </a:cubicBezTo>
                  <a:lnTo>
                    <a:pt x="141859" y="759841"/>
                  </a:lnTo>
                  <a:cubicBezTo>
                    <a:pt x="63500" y="759841"/>
                    <a:pt x="0" y="696341"/>
                    <a:pt x="0" y="617982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772541" cy="772541"/>
            </a:xfrm>
            <a:custGeom>
              <a:avLst/>
              <a:gdLst/>
              <a:ahLst/>
              <a:cxnLst/>
              <a:rect l="l" t="t" r="r" b="b"/>
              <a:pathLst>
                <a:path w="772541" h="772541">
                  <a:moveTo>
                    <a:pt x="0" y="148209"/>
                  </a:moveTo>
                  <a:cubicBezTo>
                    <a:pt x="0" y="66294"/>
                    <a:pt x="66294" y="0"/>
                    <a:pt x="148209" y="0"/>
                  </a:cubicBezTo>
                  <a:lnTo>
                    <a:pt x="624332" y="0"/>
                  </a:lnTo>
                  <a:lnTo>
                    <a:pt x="624332" y="6350"/>
                  </a:lnTo>
                  <a:lnTo>
                    <a:pt x="624332" y="0"/>
                  </a:lnTo>
                  <a:cubicBezTo>
                    <a:pt x="706120" y="0"/>
                    <a:pt x="772541" y="66294"/>
                    <a:pt x="772541" y="148209"/>
                  </a:cubicBezTo>
                  <a:lnTo>
                    <a:pt x="772541" y="624332"/>
                  </a:lnTo>
                  <a:lnTo>
                    <a:pt x="766191" y="624332"/>
                  </a:lnTo>
                  <a:lnTo>
                    <a:pt x="772541" y="624332"/>
                  </a:lnTo>
                  <a:cubicBezTo>
                    <a:pt x="772541" y="706247"/>
                    <a:pt x="706247" y="772541"/>
                    <a:pt x="624332" y="772541"/>
                  </a:cubicBezTo>
                  <a:lnTo>
                    <a:pt x="624332" y="766191"/>
                  </a:lnTo>
                  <a:lnTo>
                    <a:pt x="624332" y="772541"/>
                  </a:lnTo>
                  <a:lnTo>
                    <a:pt x="148209" y="772541"/>
                  </a:lnTo>
                  <a:lnTo>
                    <a:pt x="148209" y="766191"/>
                  </a:lnTo>
                  <a:lnTo>
                    <a:pt x="148209" y="772541"/>
                  </a:lnTo>
                  <a:cubicBezTo>
                    <a:pt x="66294" y="772541"/>
                    <a:pt x="0" y="706120"/>
                    <a:pt x="0" y="624332"/>
                  </a:cubicBezTo>
                  <a:lnTo>
                    <a:pt x="0" y="148209"/>
                  </a:lnTo>
                  <a:lnTo>
                    <a:pt x="6350" y="148209"/>
                  </a:lnTo>
                  <a:lnTo>
                    <a:pt x="0" y="148209"/>
                  </a:lnTo>
                  <a:moveTo>
                    <a:pt x="12700" y="148209"/>
                  </a:moveTo>
                  <a:lnTo>
                    <a:pt x="12700" y="624332"/>
                  </a:lnTo>
                  <a:lnTo>
                    <a:pt x="6350" y="624332"/>
                  </a:lnTo>
                  <a:lnTo>
                    <a:pt x="12700" y="624332"/>
                  </a:lnTo>
                  <a:cubicBezTo>
                    <a:pt x="12700" y="699135"/>
                    <a:pt x="73406" y="759841"/>
                    <a:pt x="148209" y="759841"/>
                  </a:cubicBezTo>
                  <a:lnTo>
                    <a:pt x="624332" y="759841"/>
                  </a:lnTo>
                  <a:cubicBezTo>
                    <a:pt x="699135" y="759841"/>
                    <a:pt x="759841" y="699135"/>
                    <a:pt x="759841" y="624332"/>
                  </a:cubicBezTo>
                  <a:lnTo>
                    <a:pt x="759841" y="148209"/>
                  </a:lnTo>
                  <a:lnTo>
                    <a:pt x="766191" y="148209"/>
                  </a:lnTo>
                  <a:lnTo>
                    <a:pt x="759841" y="148209"/>
                  </a:lnTo>
                  <a:cubicBezTo>
                    <a:pt x="759841" y="73406"/>
                    <a:pt x="699135" y="12700"/>
                    <a:pt x="624332" y="12700"/>
                  </a:cubicBezTo>
                  <a:lnTo>
                    <a:pt x="148209" y="12700"/>
                  </a:lnTo>
                  <a:lnTo>
                    <a:pt x="148209" y="6350"/>
                  </a:lnTo>
                  <a:lnTo>
                    <a:pt x="148209" y="12700"/>
                  </a:lnTo>
                  <a:cubicBezTo>
                    <a:pt x="73406" y="12700"/>
                    <a:pt x="12700" y="73406"/>
                    <a:pt x="12700" y="148209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7860581" y="7184975"/>
            <a:ext cx="337691" cy="422076"/>
            <a:chOff x="0" y="0"/>
            <a:chExt cx="450255" cy="56276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50255" cy="562768"/>
            </a:xfrm>
            <a:custGeom>
              <a:avLst/>
              <a:gdLst/>
              <a:ahLst/>
              <a:cxnLst/>
              <a:rect l="l" t="t" r="r" b="b"/>
              <a:pathLst>
                <a:path w="450255" h="562768">
                  <a:moveTo>
                    <a:pt x="0" y="0"/>
                  </a:moveTo>
                  <a:lnTo>
                    <a:pt x="450255" y="0"/>
                  </a:lnTo>
                  <a:lnTo>
                    <a:pt x="450255" y="562768"/>
                  </a:lnTo>
                  <a:lnTo>
                    <a:pt x="0" y="562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47625"/>
              <a:ext cx="450255" cy="515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25"/>
                </a:lnSpc>
              </a:pPr>
              <a:r>
                <a:rPr lang="en-US" sz="2625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567738" y="7111156"/>
            <a:ext cx="5139184" cy="351681"/>
            <a:chOff x="0" y="0"/>
            <a:chExt cx="6852245" cy="46890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852245" cy="468908"/>
            </a:xfrm>
            <a:custGeom>
              <a:avLst/>
              <a:gdLst/>
              <a:ahLst/>
              <a:cxnLst/>
              <a:rect l="l" t="t" r="r" b="b"/>
              <a:pathLst>
                <a:path w="6852245" h="468908">
                  <a:moveTo>
                    <a:pt x="0" y="0"/>
                  </a:moveTo>
                  <a:lnTo>
                    <a:pt x="6852245" y="0"/>
                  </a:lnTo>
                  <a:lnTo>
                    <a:pt x="6852245" y="468908"/>
                  </a:lnTo>
                  <a:lnTo>
                    <a:pt x="0" y="468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6852245" cy="478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Automate documentation using LLMs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739806" y="8499276"/>
            <a:ext cx="579388" cy="579388"/>
            <a:chOff x="0" y="0"/>
            <a:chExt cx="772517" cy="772517"/>
          </a:xfrm>
        </p:grpSpPr>
        <p:sp>
          <p:nvSpPr>
            <p:cNvPr id="49" name="Freeform 49"/>
            <p:cNvSpPr/>
            <p:nvPr/>
          </p:nvSpPr>
          <p:spPr>
            <a:xfrm>
              <a:off x="6350" y="6350"/>
              <a:ext cx="759841" cy="759841"/>
            </a:xfrm>
            <a:custGeom>
              <a:avLst/>
              <a:gdLst/>
              <a:ahLst/>
              <a:cxnLst/>
              <a:rect l="l" t="t" r="r" b="b"/>
              <a:pathLst>
                <a:path w="759841" h="759841">
                  <a:moveTo>
                    <a:pt x="0" y="141859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617982" y="0"/>
                  </a:lnTo>
                  <a:cubicBezTo>
                    <a:pt x="696341" y="0"/>
                    <a:pt x="759841" y="63500"/>
                    <a:pt x="759841" y="141859"/>
                  </a:cubicBezTo>
                  <a:lnTo>
                    <a:pt x="759841" y="617982"/>
                  </a:lnTo>
                  <a:cubicBezTo>
                    <a:pt x="759841" y="696341"/>
                    <a:pt x="696341" y="759841"/>
                    <a:pt x="617982" y="759841"/>
                  </a:cubicBezTo>
                  <a:lnTo>
                    <a:pt x="141859" y="759841"/>
                  </a:lnTo>
                  <a:cubicBezTo>
                    <a:pt x="63500" y="759841"/>
                    <a:pt x="0" y="696341"/>
                    <a:pt x="0" y="617982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772541" cy="772541"/>
            </a:xfrm>
            <a:custGeom>
              <a:avLst/>
              <a:gdLst/>
              <a:ahLst/>
              <a:cxnLst/>
              <a:rect l="l" t="t" r="r" b="b"/>
              <a:pathLst>
                <a:path w="772541" h="772541">
                  <a:moveTo>
                    <a:pt x="0" y="148209"/>
                  </a:moveTo>
                  <a:cubicBezTo>
                    <a:pt x="0" y="66294"/>
                    <a:pt x="66294" y="0"/>
                    <a:pt x="148209" y="0"/>
                  </a:cubicBezTo>
                  <a:lnTo>
                    <a:pt x="624332" y="0"/>
                  </a:lnTo>
                  <a:lnTo>
                    <a:pt x="624332" y="6350"/>
                  </a:lnTo>
                  <a:lnTo>
                    <a:pt x="624332" y="0"/>
                  </a:lnTo>
                  <a:cubicBezTo>
                    <a:pt x="706120" y="0"/>
                    <a:pt x="772541" y="66294"/>
                    <a:pt x="772541" y="148209"/>
                  </a:cubicBezTo>
                  <a:lnTo>
                    <a:pt x="772541" y="624332"/>
                  </a:lnTo>
                  <a:lnTo>
                    <a:pt x="766191" y="624332"/>
                  </a:lnTo>
                  <a:lnTo>
                    <a:pt x="772541" y="624332"/>
                  </a:lnTo>
                  <a:cubicBezTo>
                    <a:pt x="772541" y="706247"/>
                    <a:pt x="706247" y="772541"/>
                    <a:pt x="624332" y="772541"/>
                  </a:cubicBezTo>
                  <a:lnTo>
                    <a:pt x="624332" y="766191"/>
                  </a:lnTo>
                  <a:lnTo>
                    <a:pt x="624332" y="772541"/>
                  </a:lnTo>
                  <a:lnTo>
                    <a:pt x="148209" y="772541"/>
                  </a:lnTo>
                  <a:lnTo>
                    <a:pt x="148209" y="766191"/>
                  </a:lnTo>
                  <a:lnTo>
                    <a:pt x="148209" y="772541"/>
                  </a:lnTo>
                  <a:cubicBezTo>
                    <a:pt x="66294" y="772541"/>
                    <a:pt x="0" y="706120"/>
                    <a:pt x="0" y="624332"/>
                  </a:cubicBezTo>
                  <a:lnTo>
                    <a:pt x="0" y="148209"/>
                  </a:lnTo>
                  <a:lnTo>
                    <a:pt x="6350" y="148209"/>
                  </a:lnTo>
                  <a:lnTo>
                    <a:pt x="0" y="148209"/>
                  </a:lnTo>
                  <a:moveTo>
                    <a:pt x="12700" y="148209"/>
                  </a:moveTo>
                  <a:lnTo>
                    <a:pt x="12700" y="624332"/>
                  </a:lnTo>
                  <a:lnTo>
                    <a:pt x="6350" y="624332"/>
                  </a:lnTo>
                  <a:lnTo>
                    <a:pt x="12700" y="624332"/>
                  </a:lnTo>
                  <a:cubicBezTo>
                    <a:pt x="12700" y="699135"/>
                    <a:pt x="73406" y="759841"/>
                    <a:pt x="148209" y="759841"/>
                  </a:cubicBezTo>
                  <a:lnTo>
                    <a:pt x="624332" y="759841"/>
                  </a:lnTo>
                  <a:cubicBezTo>
                    <a:pt x="699135" y="759841"/>
                    <a:pt x="759841" y="699135"/>
                    <a:pt x="759841" y="624332"/>
                  </a:cubicBezTo>
                  <a:lnTo>
                    <a:pt x="759841" y="148209"/>
                  </a:lnTo>
                  <a:lnTo>
                    <a:pt x="766191" y="148209"/>
                  </a:lnTo>
                  <a:lnTo>
                    <a:pt x="759841" y="148209"/>
                  </a:lnTo>
                  <a:cubicBezTo>
                    <a:pt x="759841" y="73406"/>
                    <a:pt x="699135" y="12700"/>
                    <a:pt x="624332" y="12700"/>
                  </a:cubicBezTo>
                  <a:lnTo>
                    <a:pt x="148209" y="12700"/>
                  </a:lnTo>
                  <a:lnTo>
                    <a:pt x="148209" y="6350"/>
                  </a:lnTo>
                  <a:lnTo>
                    <a:pt x="148209" y="12700"/>
                  </a:lnTo>
                  <a:cubicBezTo>
                    <a:pt x="73406" y="12700"/>
                    <a:pt x="12700" y="73406"/>
                    <a:pt x="12700" y="148209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860581" y="8577858"/>
            <a:ext cx="337691" cy="422076"/>
            <a:chOff x="0" y="0"/>
            <a:chExt cx="450255" cy="56276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50255" cy="562768"/>
            </a:xfrm>
            <a:custGeom>
              <a:avLst/>
              <a:gdLst/>
              <a:ahLst/>
              <a:cxnLst/>
              <a:rect l="l" t="t" r="r" b="b"/>
              <a:pathLst>
                <a:path w="450255" h="562768">
                  <a:moveTo>
                    <a:pt x="0" y="0"/>
                  </a:moveTo>
                  <a:lnTo>
                    <a:pt x="450255" y="0"/>
                  </a:lnTo>
                  <a:lnTo>
                    <a:pt x="450255" y="562768"/>
                  </a:lnTo>
                  <a:lnTo>
                    <a:pt x="0" y="562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47625"/>
              <a:ext cx="450255" cy="515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25"/>
                </a:lnSpc>
              </a:pPr>
              <a:r>
                <a:rPr lang="en-US" sz="2625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5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567738" y="8504039"/>
            <a:ext cx="8488710" cy="351681"/>
            <a:chOff x="0" y="0"/>
            <a:chExt cx="11318280" cy="46890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1318280" cy="468908"/>
            </a:xfrm>
            <a:custGeom>
              <a:avLst/>
              <a:gdLst/>
              <a:ahLst/>
              <a:cxnLst/>
              <a:rect l="l" t="t" r="r" b="b"/>
              <a:pathLst>
                <a:path w="11318280" h="468908">
                  <a:moveTo>
                    <a:pt x="0" y="0"/>
                  </a:moveTo>
                  <a:lnTo>
                    <a:pt x="11318280" y="0"/>
                  </a:lnTo>
                  <a:lnTo>
                    <a:pt x="11318280" y="468908"/>
                  </a:lnTo>
                  <a:lnTo>
                    <a:pt x="0" y="468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9525"/>
              <a:ext cx="11318280" cy="478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Deliver a structured .MD File and folder layout for developers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7760" y="699194"/>
            <a:ext cx="11304240" cy="862905"/>
            <a:chOff x="0" y="0"/>
            <a:chExt cx="12443618" cy="9392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43618" cy="939205"/>
            </a:xfrm>
            <a:custGeom>
              <a:avLst/>
              <a:gdLst/>
              <a:ahLst/>
              <a:cxnLst/>
              <a:rect l="l" t="t" r="r" b="b"/>
              <a:pathLst>
                <a:path w="12443618" h="939205">
                  <a:moveTo>
                    <a:pt x="0" y="0"/>
                  </a:moveTo>
                  <a:lnTo>
                    <a:pt x="12443618" y="0"/>
                  </a:lnTo>
                  <a:lnTo>
                    <a:pt x="12443618" y="939205"/>
                  </a:lnTo>
                  <a:lnTo>
                    <a:pt x="0" y="9392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2443618" cy="9582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500"/>
                </a:lnSpc>
              </a:pPr>
              <a:r>
                <a:rPr lang="en-US" sz="4437" b="1" dirty="0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High Level Diagram of the Project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685800" y="1485900"/>
            <a:ext cx="16154400" cy="8686800"/>
          </a:xfrm>
          <a:custGeom>
            <a:avLst/>
            <a:gdLst/>
            <a:ahLst/>
            <a:cxnLst/>
            <a:rect l="l" t="t" r="r" b="b"/>
            <a:pathLst>
              <a:path w="12964417" h="6592192">
                <a:moveTo>
                  <a:pt x="0" y="0"/>
                </a:moveTo>
                <a:lnTo>
                  <a:pt x="12964417" y="0"/>
                </a:lnTo>
                <a:lnTo>
                  <a:pt x="12964417" y="6592192"/>
                </a:lnTo>
                <a:lnTo>
                  <a:pt x="0" y="6592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" r="-3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757421" y="1156692"/>
            <a:ext cx="6203007" cy="7975401"/>
          </a:xfrm>
          <a:custGeom>
            <a:avLst/>
            <a:gdLst/>
            <a:ahLst/>
            <a:cxnLst/>
            <a:rect l="l" t="t" r="r" b="b"/>
            <a:pathLst>
              <a:path w="6203007" h="7975401">
                <a:moveTo>
                  <a:pt x="0" y="0"/>
                </a:moveTo>
                <a:lnTo>
                  <a:pt x="6203008" y="0"/>
                </a:lnTo>
                <a:lnTo>
                  <a:pt x="6203008" y="7975402"/>
                </a:lnTo>
                <a:lnTo>
                  <a:pt x="0" y="797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" r="-4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6781" y="720329"/>
            <a:ext cx="9596437" cy="1454944"/>
            <a:chOff x="0" y="0"/>
            <a:chExt cx="12795250" cy="19399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5250" cy="1939925"/>
            </a:xfrm>
            <a:custGeom>
              <a:avLst/>
              <a:gdLst/>
              <a:ahLst/>
              <a:cxnLst/>
              <a:rect l="l" t="t" r="r" b="b"/>
              <a:pathLst>
                <a:path w="12795250" h="1939925">
                  <a:moveTo>
                    <a:pt x="0" y="0"/>
                  </a:moveTo>
                  <a:lnTo>
                    <a:pt x="12795250" y="0"/>
                  </a:lnTo>
                  <a:lnTo>
                    <a:pt x="12795250" y="1939925"/>
                  </a:lnTo>
                  <a:lnTo>
                    <a:pt x="0" y="1939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795250" cy="19589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87"/>
                </a:lnSpc>
              </a:pPr>
              <a:r>
                <a:rPr lang="en-US" sz="4562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Step 1: Repository Cloning &amp; File 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6781" y="2568179"/>
            <a:ext cx="9596437" cy="419100"/>
            <a:chOff x="0" y="0"/>
            <a:chExt cx="12795250" cy="55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5250" cy="558800"/>
            </a:xfrm>
            <a:custGeom>
              <a:avLst/>
              <a:gdLst/>
              <a:ahLst/>
              <a:cxnLst/>
              <a:rect l="l" t="t" r="r" b="b"/>
              <a:pathLst>
                <a:path w="12795250" h="558800">
                  <a:moveTo>
                    <a:pt x="0" y="0"/>
                  </a:moveTo>
                  <a:lnTo>
                    <a:pt x="12795250" y="0"/>
                  </a:lnTo>
                  <a:lnTo>
                    <a:pt x="12795250" y="558800"/>
                  </a:lnTo>
                  <a:lnTo>
                    <a:pt x="0" y="55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2795250" cy="635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06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This initial phase focuses on gathering data from the monolithic repository.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916781" y="3281957"/>
            <a:ext cx="1309688" cy="1571625"/>
          </a:xfrm>
          <a:custGeom>
            <a:avLst/>
            <a:gdLst/>
            <a:ahLst/>
            <a:cxnLst/>
            <a:rect l="l" t="t" r="r" b="b"/>
            <a:pathLst>
              <a:path w="1309688" h="1571625">
                <a:moveTo>
                  <a:pt x="0" y="0"/>
                </a:moveTo>
                <a:lnTo>
                  <a:pt x="1309688" y="0"/>
                </a:lnTo>
                <a:lnTo>
                  <a:pt x="1309688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1" r="-181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619375" y="3543895"/>
            <a:ext cx="2910631" cy="363885"/>
            <a:chOff x="0" y="0"/>
            <a:chExt cx="3880842" cy="4851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80842" cy="485180"/>
            </a:xfrm>
            <a:custGeom>
              <a:avLst/>
              <a:gdLst/>
              <a:ahLst/>
              <a:cxnLst/>
              <a:rect l="l" t="t" r="r" b="b"/>
              <a:pathLst>
                <a:path w="3880842" h="485180">
                  <a:moveTo>
                    <a:pt x="0" y="0"/>
                  </a:moveTo>
                  <a:lnTo>
                    <a:pt x="3880842" y="0"/>
                  </a:lnTo>
                  <a:lnTo>
                    <a:pt x="3880842" y="485180"/>
                  </a:lnTo>
                  <a:lnTo>
                    <a:pt x="0" y="485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880842" cy="5042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Clone Repo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619375" y="4064942"/>
            <a:ext cx="7893844" cy="419100"/>
            <a:chOff x="0" y="0"/>
            <a:chExt cx="10525125" cy="558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525125" cy="558800"/>
            </a:xfrm>
            <a:custGeom>
              <a:avLst/>
              <a:gdLst/>
              <a:ahLst/>
              <a:cxnLst/>
              <a:rect l="l" t="t" r="r" b="b"/>
              <a:pathLst>
                <a:path w="10525125" h="558800">
                  <a:moveTo>
                    <a:pt x="0" y="0"/>
                  </a:moveTo>
                  <a:lnTo>
                    <a:pt x="10525125" y="0"/>
                  </a:lnTo>
                  <a:lnTo>
                    <a:pt x="10525125" y="558800"/>
                  </a:lnTo>
                  <a:lnTo>
                    <a:pt x="0" y="55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0525125" cy="635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06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Clone the monolithic repo to local workspace</a:t>
              </a:r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916781" y="4853582"/>
            <a:ext cx="1309688" cy="1571625"/>
          </a:xfrm>
          <a:custGeom>
            <a:avLst/>
            <a:gdLst/>
            <a:ahLst/>
            <a:cxnLst/>
            <a:rect l="l" t="t" r="r" b="b"/>
            <a:pathLst>
              <a:path w="1309688" h="1571625">
                <a:moveTo>
                  <a:pt x="0" y="0"/>
                </a:moveTo>
                <a:lnTo>
                  <a:pt x="1309688" y="0"/>
                </a:lnTo>
                <a:lnTo>
                  <a:pt x="1309688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1" r="-181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619375" y="5115520"/>
            <a:ext cx="2910631" cy="363885"/>
            <a:chOff x="0" y="0"/>
            <a:chExt cx="3880842" cy="4851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80842" cy="485180"/>
            </a:xfrm>
            <a:custGeom>
              <a:avLst/>
              <a:gdLst/>
              <a:ahLst/>
              <a:cxnLst/>
              <a:rect l="l" t="t" r="r" b="b"/>
              <a:pathLst>
                <a:path w="3880842" h="485180">
                  <a:moveTo>
                    <a:pt x="0" y="0"/>
                  </a:moveTo>
                  <a:lnTo>
                    <a:pt x="3880842" y="0"/>
                  </a:lnTo>
                  <a:lnTo>
                    <a:pt x="3880842" y="485180"/>
                  </a:lnTo>
                  <a:lnTo>
                    <a:pt x="0" y="485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3880842" cy="5042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Scan Files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19375" y="5636567"/>
            <a:ext cx="7893844" cy="419100"/>
            <a:chOff x="0" y="0"/>
            <a:chExt cx="10525125" cy="558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25125" cy="558800"/>
            </a:xfrm>
            <a:custGeom>
              <a:avLst/>
              <a:gdLst/>
              <a:ahLst/>
              <a:cxnLst/>
              <a:rect l="l" t="t" r="r" b="b"/>
              <a:pathLst>
                <a:path w="10525125" h="558800">
                  <a:moveTo>
                    <a:pt x="0" y="0"/>
                  </a:moveTo>
                  <a:lnTo>
                    <a:pt x="10525125" y="0"/>
                  </a:lnTo>
                  <a:lnTo>
                    <a:pt x="10525125" y="558800"/>
                  </a:lnTo>
                  <a:lnTo>
                    <a:pt x="0" y="55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10525125" cy="635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06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Scan files to extract structure and content</a:t>
              </a:r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916781" y="6425207"/>
            <a:ext cx="1309688" cy="1571625"/>
          </a:xfrm>
          <a:custGeom>
            <a:avLst/>
            <a:gdLst/>
            <a:ahLst/>
            <a:cxnLst/>
            <a:rect l="l" t="t" r="r" b="b"/>
            <a:pathLst>
              <a:path w="1309688" h="1571625">
                <a:moveTo>
                  <a:pt x="0" y="0"/>
                </a:moveTo>
                <a:lnTo>
                  <a:pt x="1309688" y="0"/>
                </a:lnTo>
                <a:lnTo>
                  <a:pt x="1309688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1" r="-181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2619375" y="6687145"/>
            <a:ext cx="2910631" cy="363885"/>
            <a:chOff x="0" y="0"/>
            <a:chExt cx="3880842" cy="4851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880842" cy="485180"/>
            </a:xfrm>
            <a:custGeom>
              <a:avLst/>
              <a:gdLst/>
              <a:ahLst/>
              <a:cxnLst/>
              <a:rect l="l" t="t" r="r" b="b"/>
              <a:pathLst>
                <a:path w="3880842" h="485180">
                  <a:moveTo>
                    <a:pt x="0" y="0"/>
                  </a:moveTo>
                  <a:lnTo>
                    <a:pt x="3880842" y="0"/>
                  </a:lnTo>
                  <a:lnTo>
                    <a:pt x="3880842" y="485180"/>
                  </a:lnTo>
                  <a:lnTo>
                    <a:pt x="0" y="485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3880842" cy="5042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Identify Classes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619375" y="7208192"/>
            <a:ext cx="7893844" cy="419100"/>
            <a:chOff x="0" y="0"/>
            <a:chExt cx="10525125" cy="558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525125" cy="558800"/>
            </a:xfrm>
            <a:custGeom>
              <a:avLst/>
              <a:gdLst/>
              <a:ahLst/>
              <a:cxnLst/>
              <a:rect l="l" t="t" r="r" b="b"/>
              <a:pathLst>
                <a:path w="10525125" h="558800">
                  <a:moveTo>
                    <a:pt x="0" y="0"/>
                  </a:moveTo>
                  <a:lnTo>
                    <a:pt x="10525125" y="0"/>
                  </a:lnTo>
                  <a:lnTo>
                    <a:pt x="10525125" y="558800"/>
                  </a:lnTo>
                  <a:lnTo>
                    <a:pt x="0" y="55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0525125" cy="635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06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Identify classes, methods, and dependencies</a:t>
              </a:r>
            </a:p>
          </p:txBody>
        </p:sp>
      </p:grpSp>
      <p:sp>
        <p:nvSpPr>
          <p:cNvPr id="33" name="Freeform 33" descr="preencoded.png"/>
          <p:cNvSpPr/>
          <p:nvPr/>
        </p:nvSpPr>
        <p:spPr>
          <a:xfrm>
            <a:off x="916781" y="7996832"/>
            <a:ext cx="1309688" cy="1571625"/>
          </a:xfrm>
          <a:custGeom>
            <a:avLst/>
            <a:gdLst/>
            <a:ahLst/>
            <a:cxnLst/>
            <a:rect l="l" t="t" r="r" b="b"/>
            <a:pathLst>
              <a:path w="1309688" h="1571625">
                <a:moveTo>
                  <a:pt x="0" y="0"/>
                </a:moveTo>
                <a:lnTo>
                  <a:pt x="1309688" y="0"/>
                </a:lnTo>
                <a:lnTo>
                  <a:pt x="1309688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1" r="-181"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2619375" y="8258770"/>
            <a:ext cx="2910631" cy="363885"/>
            <a:chOff x="0" y="0"/>
            <a:chExt cx="3880842" cy="48518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880842" cy="485180"/>
            </a:xfrm>
            <a:custGeom>
              <a:avLst/>
              <a:gdLst/>
              <a:ahLst/>
              <a:cxnLst/>
              <a:rect l="l" t="t" r="r" b="b"/>
              <a:pathLst>
                <a:path w="3880842" h="485180">
                  <a:moveTo>
                    <a:pt x="0" y="0"/>
                  </a:moveTo>
                  <a:lnTo>
                    <a:pt x="3880842" y="0"/>
                  </a:lnTo>
                  <a:lnTo>
                    <a:pt x="3880842" y="485180"/>
                  </a:lnTo>
                  <a:lnTo>
                    <a:pt x="0" y="485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3880842" cy="5042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Prepare Data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619375" y="8779817"/>
            <a:ext cx="7893844" cy="419100"/>
            <a:chOff x="0" y="0"/>
            <a:chExt cx="10525125" cy="558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525125" cy="558800"/>
            </a:xfrm>
            <a:custGeom>
              <a:avLst/>
              <a:gdLst/>
              <a:ahLst/>
              <a:cxnLst/>
              <a:rect l="l" t="t" r="r" b="b"/>
              <a:pathLst>
                <a:path w="10525125" h="558800">
                  <a:moveTo>
                    <a:pt x="0" y="0"/>
                  </a:moveTo>
                  <a:lnTo>
                    <a:pt x="10525125" y="0"/>
                  </a:lnTo>
                  <a:lnTo>
                    <a:pt x="10525125" y="558800"/>
                  </a:lnTo>
                  <a:lnTo>
                    <a:pt x="0" y="55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76200"/>
              <a:ext cx="10525125" cy="635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06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Prepare data for further analysis steps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9679"/>
          </a:xfrm>
          <a:custGeom>
            <a:avLst/>
            <a:gdLst/>
            <a:ahLst/>
            <a:cxnLst/>
            <a:rect l="l" t="t" r="r" b="b"/>
            <a:pathLst>
              <a:path w="6858000" h="10289679">
                <a:moveTo>
                  <a:pt x="0" y="0"/>
                </a:moveTo>
                <a:lnTo>
                  <a:pt x="6858000" y="0"/>
                </a:lnTo>
                <a:lnTo>
                  <a:pt x="6858000" y="10289679"/>
                </a:lnTo>
                <a:lnTo>
                  <a:pt x="0" y="10289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" r="-1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606" y="817512"/>
            <a:ext cx="9348787" cy="1651397"/>
            <a:chOff x="0" y="0"/>
            <a:chExt cx="12465050" cy="22018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65050" cy="2201863"/>
            </a:xfrm>
            <a:custGeom>
              <a:avLst/>
              <a:gdLst/>
              <a:ahLst/>
              <a:cxnLst/>
              <a:rect l="l" t="t" r="r" b="b"/>
              <a:pathLst>
                <a:path w="12465050" h="2201863">
                  <a:moveTo>
                    <a:pt x="0" y="0"/>
                  </a:moveTo>
                  <a:lnTo>
                    <a:pt x="12465050" y="0"/>
                  </a:lnTo>
                  <a:lnTo>
                    <a:pt x="12465050" y="2201863"/>
                  </a:lnTo>
                  <a:lnTo>
                    <a:pt x="0" y="2201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465050" cy="2239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Step 2: File Sorting &amp; Dependency Resolution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0606" y="2914799"/>
            <a:ext cx="9348787" cy="475655"/>
            <a:chOff x="0" y="0"/>
            <a:chExt cx="12465050" cy="6342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65050" cy="634207"/>
            </a:xfrm>
            <a:custGeom>
              <a:avLst/>
              <a:gdLst/>
              <a:ahLst/>
              <a:cxnLst/>
              <a:rect l="l" t="t" r="r" b="b"/>
              <a:pathLst>
                <a:path w="12465050" h="634207">
                  <a:moveTo>
                    <a:pt x="0" y="0"/>
                  </a:moveTo>
                  <a:lnTo>
                    <a:pt x="12465050" y="0"/>
                  </a:lnTo>
                  <a:lnTo>
                    <a:pt x="12465050" y="634207"/>
                  </a:lnTo>
                  <a:lnTo>
                    <a:pt x="0" y="634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2465050" cy="7104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This step ensures files are processed in the correct order.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75022" y="3724870"/>
            <a:ext cx="38100" cy="5747296"/>
            <a:chOff x="0" y="0"/>
            <a:chExt cx="50800" cy="7663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800" cy="7663053"/>
            </a:xfrm>
            <a:custGeom>
              <a:avLst/>
              <a:gdLst/>
              <a:ahLst/>
              <a:cxnLst/>
              <a:rect l="l" t="t" r="r" b="b"/>
              <a:pathLst>
                <a:path w="50800" h="7663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637653"/>
                  </a:lnTo>
                  <a:cubicBezTo>
                    <a:pt x="50800" y="7651623"/>
                    <a:pt x="39370" y="7663053"/>
                    <a:pt x="25400" y="7663053"/>
                  </a:cubicBezTo>
                  <a:cubicBezTo>
                    <a:pt x="11430" y="7663053"/>
                    <a:pt x="0" y="7651623"/>
                    <a:pt x="0" y="7637653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71340" y="4374654"/>
            <a:ext cx="891927" cy="38100"/>
            <a:chOff x="0" y="0"/>
            <a:chExt cx="1189237" cy="50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89228" cy="50800"/>
            </a:xfrm>
            <a:custGeom>
              <a:avLst/>
              <a:gdLst/>
              <a:ahLst/>
              <a:cxnLst/>
              <a:rect l="l" t="t" r="r" b="b"/>
              <a:pathLst>
                <a:path w="118922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63828" y="0"/>
                  </a:lnTo>
                  <a:cubicBezTo>
                    <a:pt x="1177798" y="0"/>
                    <a:pt x="1189228" y="11430"/>
                    <a:pt x="1189228" y="25400"/>
                  </a:cubicBezTo>
                  <a:cubicBezTo>
                    <a:pt x="1189228" y="39370"/>
                    <a:pt x="1177798" y="50800"/>
                    <a:pt x="116382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35844" y="4054525"/>
            <a:ext cx="678359" cy="678359"/>
            <a:chOff x="0" y="0"/>
            <a:chExt cx="904478" cy="90447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91794" cy="891794"/>
            </a:xfrm>
            <a:custGeom>
              <a:avLst/>
              <a:gdLst/>
              <a:ahLst/>
              <a:cxnLst/>
              <a:rect l="l" t="t" r="r" b="b"/>
              <a:pathLst>
                <a:path w="891794" h="891794">
                  <a:moveTo>
                    <a:pt x="0" y="166497"/>
                  </a:moveTo>
                  <a:cubicBezTo>
                    <a:pt x="0" y="74549"/>
                    <a:pt x="74549" y="0"/>
                    <a:pt x="166497" y="0"/>
                  </a:cubicBezTo>
                  <a:lnTo>
                    <a:pt x="725297" y="0"/>
                  </a:lnTo>
                  <a:cubicBezTo>
                    <a:pt x="817245" y="0"/>
                    <a:pt x="891794" y="74549"/>
                    <a:pt x="891794" y="166497"/>
                  </a:cubicBezTo>
                  <a:lnTo>
                    <a:pt x="891794" y="725297"/>
                  </a:lnTo>
                  <a:cubicBezTo>
                    <a:pt x="891794" y="817245"/>
                    <a:pt x="817245" y="891794"/>
                    <a:pt x="725297" y="891794"/>
                  </a:cubicBezTo>
                  <a:lnTo>
                    <a:pt x="166497" y="891794"/>
                  </a:lnTo>
                  <a:cubicBezTo>
                    <a:pt x="74549" y="891794"/>
                    <a:pt x="0" y="817245"/>
                    <a:pt x="0" y="725297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904494" cy="904494"/>
            </a:xfrm>
            <a:custGeom>
              <a:avLst/>
              <a:gdLst/>
              <a:ahLst/>
              <a:cxnLst/>
              <a:rect l="l" t="t" r="r" b="b"/>
              <a:pathLst>
                <a:path w="904494" h="904494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31647" y="0"/>
                  </a:lnTo>
                  <a:lnTo>
                    <a:pt x="731647" y="6350"/>
                  </a:lnTo>
                  <a:lnTo>
                    <a:pt x="731647" y="0"/>
                  </a:lnTo>
                  <a:lnTo>
                    <a:pt x="731647" y="6350"/>
                  </a:lnTo>
                  <a:lnTo>
                    <a:pt x="731647" y="0"/>
                  </a:lnTo>
                  <a:cubicBezTo>
                    <a:pt x="827151" y="0"/>
                    <a:pt x="904494" y="77343"/>
                    <a:pt x="904494" y="172847"/>
                  </a:cubicBezTo>
                  <a:lnTo>
                    <a:pt x="898144" y="172847"/>
                  </a:lnTo>
                  <a:lnTo>
                    <a:pt x="904494" y="172847"/>
                  </a:lnTo>
                  <a:lnTo>
                    <a:pt x="904494" y="731647"/>
                  </a:lnTo>
                  <a:lnTo>
                    <a:pt x="898144" y="731647"/>
                  </a:lnTo>
                  <a:lnTo>
                    <a:pt x="904494" y="731647"/>
                  </a:lnTo>
                  <a:cubicBezTo>
                    <a:pt x="904494" y="827151"/>
                    <a:pt x="827151" y="904494"/>
                    <a:pt x="731647" y="904494"/>
                  </a:cubicBezTo>
                  <a:lnTo>
                    <a:pt x="731647" y="898144"/>
                  </a:lnTo>
                  <a:lnTo>
                    <a:pt x="731647" y="904494"/>
                  </a:lnTo>
                  <a:lnTo>
                    <a:pt x="172847" y="904494"/>
                  </a:lnTo>
                  <a:lnTo>
                    <a:pt x="172847" y="898144"/>
                  </a:lnTo>
                  <a:lnTo>
                    <a:pt x="172847" y="904494"/>
                  </a:lnTo>
                  <a:cubicBezTo>
                    <a:pt x="77343" y="904494"/>
                    <a:pt x="0" y="827151"/>
                    <a:pt x="0" y="731647"/>
                  </a:cubicBezTo>
                  <a:lnTo>
                    <a:pt x="0" y="172847"/>
                  </a:lnTo>
                  <a:lnTo>
                    <a:pt x="6350" y="172847"/>
                  </a:lnTo>
                  <a:lnTo>
                    <a:pt x="0" y="172847"/>
                  </a:lnTo>
                  <a:moveTo>
                    <a:pt x="12700" y="172847"/>
                  </a:moveTo>
                  <a:lnTo>
                    <a:pt x="12700" y="731647"/>
                  </a:lnTo>
                  <a:lnTo>
                    <a:pt x="6350" y="731647"/>
                  </a:lnTo>
                  <a:lnTo>
                    <a:pt x="12700" y="731647"/>
                  </a:lnTo>
                  <a:cubicBezTo>
                    <a:pt x="12700" y="820039"/>
                    <a:pt x="84455" y="891794"/>
                    <a:pt x="172847" y="891794"/>
                  </a:cubicBezTo>
                  <a:lnTo>
                    <a:pt x="731647" y="891794"/>
                  </a:lnTo>
                  <a:cubicBezTo>
                    <a:pt x="820039" y="891794"/>
                    <a:pt x="891794" y="820039"/>
                    <a:pt x="891794" y="731647"/>
                  </a:cubicBezTo>
                  <a:lnTo>
                    <a:pt x="891794" y="172847"/>
                  </a:lnTo>
                  <a:cubicBezTo>
                    <a:pt x="891794" y="84455"/>
                    <a:pt x="820039" y="12700"/>
                    <a:pt x="731647" y="12700"/>
                  </a:cubicBezTo>
                  <a:lnTo>
                    <a:pt x="172847" y="12700"/>
                  </a:lnTo>
                  <a:lnTo>
                    <a:pt x="172847" y="6350"/>
                  </a:lnTo>
                  <a:lnTo>
                    <a:pt x="172847" y="12700"/>
                  </a:lnTo>
                  <a:cubicBezTo>
                    <a:pt x="84455" y="12700"/>
                    <a:pt x="12700" y="84455"/>
                    <a:pt x="12700" y="1728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1176859" y="4145980"/>
            <a:ext cx="396329" cy="495449"/>
          </a:xfrm>
          <a:custGeom>
            <a:avLst/>
            <a:gdLst/>
            <a:ahLst/>
            <a:cxnLst/>
            <a:rect l="l" t="t" r="r" b="b"/>
            <a:pathLst>
              <a:path w="396329" h="495449">
                <a:moveTo>
                  <a:pt x="0" y="0"/>
                </a:moveTo>
                <a:lnTo>
                  <a:pt x="396329" y="0"/>
                </a:lnTo>
                <a:lnTo>
                  <a:pt x="396329" y="495449"/>
                </a:lnTo>
                <a:lnTo>
                  <a:pt x="0" y="495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4" r="-484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861668" y="4022080"/>
            <a:ext cx="4060477" cy="412997"/>
            <a:chOff x="0" y="0"/>
            <a:chExt cx="5413970" cy="5506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13970" cy="550663"/>
            </a:xfrm>
            <a:custGeom>
              <a:avLst/>
              <a:gdLst/>
              <a:ahLst/>
              <a:cxnLst/>
              <a:rect l="l" t="t" r="r" b="b"/>
              <a:pathLst>
                <a:path w="5413970" h="550663">
                  <a:moveTo>
                    <a:pt x="0" y="0"/>
                  </a:moveTo>
                  <a:lnTo>
                    <a:pt x="5413970" y="0"/>
                  </a:lnTo>
                  <a:lnTo>
                    <a:pt x="5413970" y="550663"/>
                  </a:lnTo>
                  <a:lnTo>
                    <a:pt x="0" y="550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413970" cy="5697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Build Dependency Graph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71340" y="5679281"/>
            <a:ext cx="891927" cy="38100"/>
            <a:chOff x="0" y="0"/>
            <a:chExt cx="1189237" cy="50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89228" cy="50800"/>
            </a:xfrm>
            <a:custGeom>
              <a:avLst/>
              <a:gdLst/>
              <a:ahLst/>
              <a:cxnLst/>
              <a:rect l="l" t="t" r="r" b="b"/>
              <a:pathLst>
                <a:path w="118922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63828" y="0"/>
                  </a:lnTo>
                  <a:cubicBezTo>
                    <a:pt x="1177798" y="0"/>
                    <a:pt x="1189228" y="11430"/>
                    <a:pt x="1189228" y="25400"/>
                  </a:cubicBezTo>
                  <a:cubicBezTo>
                    <a:pt x="1189228" y="39370"/>
                    <a:pt x="1177798" y="50800"/>
                    <a:pt x="116382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35844" y="5359152"/>
            <a:ext cx="678359" cy="678359"/>
            <a:chOff x="0" y="0"/>
            <a:chExt cx="904478" cy="904478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891794" cy="891794"/>
            </a:xfrm>
            <a:custGeom>
              <a:avLst/>
              <a:gdLst/>
              <a:ahLst/>
              <a:cxnLst/>
              <a:rect l="l" t="t" r="r" b="b"/>
              <a:pathLst>
                <a:path w="891794" h="891794">
                  <a:moveTo>
                    <a:pt x="0" y="166497"/>
                  </a:moveTo>
                  <a:cubicBezTo>
                    <a:pt x="0" y="74549"/>
                    <a:pt x="74549" y="0"/>
                    <a:pt x="166497" y="0"/>
                  </a:cubicBezTo>
                  <a:lnTo>
                    <a:pt x="725297" y="0"/>
                  </a:lnTo>
                  <a:cubicBezTo>
                    <a:pt x="817245" y="0"/>
                    <a:pt x="891794" y="74549"/>
                    <a:pt x="891794" y="166497"/>
                  </a:cubicBezTo>
                  <a:lnTo>
                    <a:pt x="891794" y="725297"/>
                  </a:lnTo>
                  <a:cubicBezTo>
                    <a:pt x="891794" y="817245"/>
                    <a:pt x="817245" y="891794"/>
                    <a:pt x="725297" y="891794"/>
                  </a:cubicBezTo>
                  <a:lnTo>
                    <a:pt x="166497" y="891794"/>
                  </a:lnTo>
                  <a:cubicBezTo>
                    <a:pt x="74549" y="891794"/>
                    <a:pt x="0" y="817245"/>
                    <a:pt x="0" y="725297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904494" cy="904494"/>
            </a:xfrm>
            <a:custGeom>
              <a:avLst/>
              <a:gdLst/>
              <a:ahLst/>
              <a:cxnLst/>
              <a:rect l="l" t="t" r="r" b="b"/>
              <a:pathLst>
                <a:path w="904494" h="904494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31647" y="0"/>
                  </a:lnTo>
                  <a:lnTo>
                    <a:pt x="731647" y="6350"/>
                  </a:lnTo>
                  <a:lnTo>
                    <a:pt x="731647" y="0"/>
                  </a:lnTo>
                  <a:lnTo>
                    <a:pt x="731647" y="6350"/>
                  </a:lnTo>
                  <a:lnTo>
                    <a:pt x="731647" y="0"/>
                  </a:lnTo>
                  <a:cubicBezTo>
                    <a:pt x="827151" y="0"/>
                    <a:pt x="904494" y="77343"/>
                    <a:pt x="904494" y="172847"/>
                  </a:cubicBezTo>
                  <a:lnTo>
                    <a:pt x="898144" y="172847"/>
                  </a:lnTo>
                  <a:lnTo>
                    <a:pt x="904494" y="172847"/>
                  </a:lnTo>
                  <a:lnTo>
                    <a:pt x="904494" y="731647"/>
                  </a:lnTo>
                  <a:lnTo>
                    <a:pt x="898144" y="731647"/>
                  </a:lnTo>
                  <a:lnTo>
                    <a:pt x="904494" y="731647"/>
                  </a:lnTo>
                  <a:cubicBezTo>
                    <a:pt x="904494" y="827151"/>
                    <a:pt x="827151" y="904494"/>
                    <a:pt x="731647" y="904494"/>
                  </a:cubicBezTo>
                  <a:lnTo>
                    <a:pt x="731647" y="898144"/>
                  </a:lnTo>
                  <a:lnTo>
                    <a:pt x="731647" y="904494"/>
                  </a:lnTo>
                  <a:lnTo>
                    <a:pt x="172847" y="904494"/>
                  </a:lnTo>
                  <a:lnTo>
                    <a:pt x="172847" y="898144"/>
                  </a:lnTo>
                  <a:lnTo>
                    <a:pt x="172847" y="904494"/>
                  </a:lnTo>
                  <a:cubicBezTo>
                    <a:pt x="77343" y="904494"/>
                    <a:pt x="0" y="827151"/>
                    <a:pt x="0" y="731647"/>
                  </a:cubicBezTo>
                  <a:lnTo>
                    <a:pt x="0" y="172847"/>
                  </a:lnTo>
                  <a:lnTo>
                    <a:pt x="6350" y="172847"/>
                  </a:lnTo>
                  <a:lnTo>
                    <a:pt x="0" y="172847"/>
                  </a:lnTo>
                  <a:moveTo>
                    <a:pt x="12700" y="172847"/>
                  </a:moveTo>
                  <a:lnTo>
                    <a:pt x="12700" y="731647"/>
                  </a:lnTo>
                  <a:lnTo>
                    <a:pt x="6350" y="731647"/>
                  </a:lnTo>
                  <a:lnTo>
                    <a:pt x="12700" y="731647"/>
                  </a:lnTo>
                  <a:cubicBezTo>
                    <a:pt x="12700" y="820039"/>
                    <a:pt x="84455" y="891794"/>
                    <a:pt x="172847" y="891794"/>
                  </a:cubicBezTo>
                  <a:lnTo>
                    <a:pt x="731647" y="891794"/>
                  </a:lnTo>
                  <a:cubicBezTo>
                    <a:pt x="820039" y="891794"/>
                    <a:pt x="891794" y="820039"/>
                    <a:pt x="891794" y="731647"/>
                  </a:cubicBezTo>
                  <a:lnTo>
                    <a:pt x="891794" y="172847"/>
                  </a:lnTo>
                  <a:cubicBezTo>
                    <a:pt x="891794" y="84455"/>
                    <a:pt x="820039" y="12700"/>
                    <a:pt x="731647" y="12700"/>
                  </a:cubicBezTo>
                  <a:lnTo>
                    <a:pt x="172847" y="12700"/>
                  </a:lnTo>
                  <a:lnTo>
                    <a:pt x="172847" y="6350"/>
                  </a:lnTo>
                  <a:lnTo>
                    <a:pt x="172847" y="12700"/>
                  </a:lnTo>
                  <a:cubicBezTo>
                    <a:pt x="84455" y="12700"/>
                    <a:pt x="12700" y="84455"/>
                    <a:pt x="12700" y="1728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29" name="Freeform 29" descr="preencoded.png"/>
          <p:cNvSpPr/>
          <p:nvPr/>
        </p:nvSpPr>
        <p:spPr>
          <a:xfrm>
            <a:off x="1176859" y="5450606"/>
            <a:ext cx="396329" cy="495449"/>
          </a:xfrm>
          <a:custGeom>
            <a:avLst/>
            <a:gdLst/>
            <a:ahLst/>
            <a:cxnLst/>
            <a:rect l="l" t="t" r="r" b="b"/>
            <a:pathLst>
              <a:path w="396329" h="495449">
                <a:moveTo>
                  <a:pt x="0" y="0"/>
                </a:moveTo>
                <a:lnTo>
                  <a:pt x="396329" y="0"/>
                </a:lnTo>
                <a:lnTo>
                  <a:pt x="396329" y="495449"/>
                </a:lnTo>
                <a:lnTo>
                  <a:pt x="0" y="4954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84" r="-484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861668" y="5326708"/>
            <a:ext cx="4919068" cy="412997"/>
            <a:chOff x="0" y="0"/>
            <a:chExt cx="6558757" cy="5506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558757" cy="550663"/>
            </a:xfrm>
            <a:custGeom>
              <a:avLst/>
              <a:gdLst/>
              <a:ahLst/>
              <a:cxnLst/>
              <a:rect l="l" t="t" r="r" b="b"/>
              <a:pathLst>
                <a:path w="6558757" h="550663">
                  <a:moveTo>
                    <a:pt x="0" y="0"/>
                  </a:moveTo>
                  <a:lnTo>
                    <a:pt x="6558757" y="0"/>
                  </a:lnTo>
                  <a:lnTo>
                    <a:pt x="6558757" y="550663"/>
                  </a:lnTo>
                  <a:lnTo>
                    <a:pt x="0" y="550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6558757" cy="5697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Handle Circular Dependencies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71340" y="6983909"/>
            <a:ext cx="891927" cy="38100"/>
            <a:chOff x="0" y="0"/>
            <a:chExt cx="1189237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89228" cy="50800"/>
            </a:xfrm>
            <a:custGeom>
              <a:avLst/>
              <a:gdLst/>
              <a:ahLst/>
              <a:cxnLst/>
              <a:rect l="l" t="t" r="r" b="b"/>
              <a:pathLst>
                <a:path w="118922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63828" y="0"/>
                  </a:lnTo>
                  <a:cubicBezTo>
                    <a:pt x="1177798" y="0"/>
                    <a:pt x="1189228" y="11430"/>
                    <a:pt x="1189228" y="25400"/>
                  </a:cubicBezTo>
                  <a:cubicBezTo>
                    <a:pt x="1189228" y="39370"/>
                    <a:pt x="1177798" y="50800"/>
                    <a:pt x="116382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035844" y="6663779"/>
            <a:ext cx="678359" cy="678359"/>
            <a:chOff x="0" y="0"/>
            <a:chExt cx="904478" cy="904478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891794" cy="891794"/>
            </a:xfrm>
            <a:custGeom>
              <a:avLst/>
              <a:gdLst/>
              <a:ahLst/>
              <a:cxnLst/>
              <a:rect l="l" t="t" r="r" b="b"/>
              <a:pathLst>
                <a:path w="891794" h="891794">
                  <a:moveTo>
                    <a:pt x="0" y="166497"/>
                  </a:moveTo>
                  <a:cubicBezTo>
                    <a:pt x="0" y="74549"/>
                    <a:pt x="74549" y="0"/>
                    <a:pt x="166497" y="0"/>
                  </a:cubicBezTo>
                  <a:lnTo>
                    <a:pt x="725297" y="0"/>
                  </a:lnTo>
                  <a:cubicBezTo>
                    <a:pt x="817245" y="0"/>
                    <a:pt x="891794" y="74549"/>
                    <a:pt x="891794" y="166497"/>
                  </a:cubicBezTo>
                  <a:lnTo>
                    <a:pt x="891794" y="725297"/>
                  </a:lnTo>
                  <a:cubicBezTo>
                    <a:pt x="891794" y="817245"/>
                    <a:pt x="817245" y="891794"/>
                    <a:pt x="725297" y="891794"/>
                  </a:cubicBezTo>
                  <a:lnTo>
                    <a:pt x="166497" y="891794"/>
                  </a:lnTo>
                  <a:cubicBezTo>
                    <a:pt x="74549" y="891794"/>
                    <a:pt x="0" y="817245"/>
                    <a:pt x="0" y="725297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904494" cy="904494"/>
            </a:xfrm>
            <a:custGeom>
              <a:avLst/>
              <a:gdLst/>
              <a:ahLst/>
              <a:cxnLst/>
              <a:rect l="l" t="t" r="r" b="b"/>
              <a:pathLst>
                <a:path w="904494" h="904494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31647" y="0"/>
                  </a:lnTo>
                  <a:lnTo>
                    <a:pt x="731647" y="6350"/>
                  </a:lnTo>
                  <a:lnTo>
                    <a:pt x="731647" y="0"/>
                  </a:lnTo>
                  <a:lnTo>
                    <a:pt x="731647" y="6350"/>
                  </a:lnTo>
                  <a:lnTo>
                    <a:pt x="731647" y="0"/>
                  </a:lnTo>
                  <a:cubicBezTo>
                    <a:pt x="827151" y="0"/>
                    <a:pt x="904494" y="77343"/>
                    <a:pt x="904494" y="172847"/>
                  </a:cubicBezTo>
                  <a:lnTo>
                    <a:pt x="898144" y="172847"/>
                  </a:lnTo>
                  <a:lnTo>
                    <a:pt x="904494" y="172847"/>
                  </a:lnTo>
                  <a:lnTo>
                    <a:pt x="904494" y="731647"/>
                  </a:lnTo>
                  <a:lnTo>
                    <a:pt x="898144" y="731647"/>
                  </a:lnTo>
                  <a:lnTo>
                    <a:pt x="904494" y="731647"/>
                  </a:lnTo>
                  <a:cubicBezTo>
                    <a:pt x="904494" y="827151"/>
                    <a:pt x="827151" y="904494"/>
                    <a:pt x="731647" y="904494"/>
                  </a:cubicBezTo>
                  <a:lnTo>
                    <a:pt x="731647" y="898144"/>
                  </a:lnTo>
                  <a:lnTo>
                    <a:pt x="731647" y="904494"/>
                  </a:lnTo>
                  <a:lnTo>
                    <a:pt x="172847" y="904494"/>
                  </a:lnTo>
                  <a:lnTo>
                    <a:pt x="172847" y="898144"/>
                  </a:lnTo>
                  <a:lnTo>
                    <a:pt x="172847" y="904494"/>
                  </a:lnTo>
                  <a:cubicBezTo>
                    <a:pt x="77343" y="904494"/>
                    <a:pt x="0" y="827151"/>
                    <a:pt x="0" y="731647"/>
                  </a:cubicBezTo>
                  <a:lnTo>
                    <a:pt x="0" y="172847"/>
                  </a:lnTo>
                  <a:lnTo>
                    <a:pt x="6350" y="172847"/>
                  </a:lnTo>
                  <a:lnTo>
                    <a:pt x="0" y="172847"/>
                  </a:lnTo>
                  <a:moveTo>
                    <a:pt x="12700" y="172847"/>
                  </a:moveTo>
                  <a:lnTo>
                    <a:pt x="12700" y="731647"/>
                  </a:lnTo>
                  <a:lnTo>
                    <a:pt x="6350" y="731647"/>
                  </a:lnTo>
                  <a:lnTo>
                    <a:pt x="12700" y="731647"/>
                  </a:lnTo>
                  <a:cubicBezTo>
                    <a:pt x="12700" y="820039"/>
                    <a:pt x="84455" y="891794"/>
                    <a:pt x="172847" y="891794"/>
                  </a:cubicBezTo>
                  <a:lnTo>
                    <a:pt x="731647" y="891794"/>
                  </a:lnTo>
                  <a:cubicBezTo>
                    <a:pt x="820039" y="891794"/>
                    <a:pt x="891794" y="820039"/>
                    <a:pt x="891794" y="731647"/>
                  </a:cubicBezTo>
                  <a:lnTo>
                    <a:pt x="891794" y="172847"/>
                  </a:lnTo>
                  <a:cubicBezTo>
                    <a:pt x="891794" y="84455"/>
                    <a:pt x="820039" y="12700"/>
                    <a:pt x="731647" y="12700"/>
                  </a:cubicBezTo>
                  <a:lnTo>
                    <a:pt x="172847" y="12700"/>
                  </a:lnTo>
                  <a:lnTo>
                    <a:pt x="172847" y="6350"/>
                  </a:lnTo>
                  <a:lnTo>
                    <a:pt x="172847" y="12700"/>
                  </a:lnTo>
                  <a:cubicBezTo>
                    <a:pt x="84455" y="12700"/>
                    <a:pt x="12700" y="84455"/>
                    <a:pt x="12700" y="1728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38" name="Freeform 38" descr="preencoded.png"/>
          <p:cNvSpPr/>
          <p:nvPr/>
        </p:nvSpPr>
        <p:spPr>
          <a:xfrm>
            <a:off x="1176859" y="6755234"/>
            <a:ext cx="396329" cy="495449"/>
          </a:xfrm>
          <a:custGeom>
            <a:avLst/>
            <a:gdLst/>
            <a:ahLst/>
            <a:cxnLst/>
            <a:rect l="l" t="t" r="r" b="b"/>
            <a:pathLst>
              <a:path w="396329" h="495449">
                <a:moveTo>
                  <a:pt x="0" y="0"/>
                </a:moveTo>
                <a:lnTo>
                  <a:pt x="396329" y="0"/>
                </a:lnTo>
                <a:lnTo>
                  <a:pt x="396329" y="495448"/>
                </a:lnTo>
                <a:lnTo>
                  <a:pt x="0" y="4954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84" r="-484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2861668" y="6631335"/>
            <a:ext cx="7527726" cy="825996"/>
            <a:chOff x="0" y="0"/>
            <a:chExt cx="10036968" cy="110132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036968" cy="1101328"/>
            </a:xfrm>
            <a:custGeom>
              <a:avLst/>
              <a:gdLst/>
              <a:ahLst/>
              <a:cxnLst/>
              <a:rect l="l" t="t" r="r" b="b"/>
              <a:pathLst>
                <a:path w="10036968" h="1101328">
                  <a:moveTo>
                    <a:pt x="0" y="0"/>
                  </a:moveTo>
                  <a:lnTo>
                    <a:pt x="10036968" y="0"/>
                  </a:lnTo>
                  <a:lnTo>
                    <a:pt x="10036968" y="1101328"/>
                  </a:lnTo>
                  <a:lnTo>
                    <a:pt x="0" y="1101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10036968" cy="11203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Sort Files based on dependency resolution order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71340" y="8701534"/>
            <a:ext cx="891927" cy="38100"/>
            <a:chOff x="0" y="0"/>
            <a:chExt cx="1189237" cy="50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89228" cy="50800"/>
            </a:xfrm>
            <a:custGeom>
              <a:avLst/>
              <a:gdLst/>
              <a:ahLst/>
              <a:cxnLst/>
              <a:rect l="l" t="t" r="r" b="b"/>
              <a:pathLst>
                <a:path w="118922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63828" y="0"/>
                  </a:lnTo>
                  <a:cubicBezTo>
                    <a:pt x="1177798" y="0"/>
                    <a:pt x="1189228" y="11430"/>
                    <a:pt x="1189228" y="25400"/>
                  </a:cubicBezTo>
                  <a:cubicBezTo>
                    <a:pt x="1189228" y="39370"/>
                    <a:pt x="1177798" y="50800"/>
                    <a:pt x="116382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035844" y="8381405"/>
            <a:ext cx="678359" cy="678359"/>
            <a:chOff x="0" y="0"/>
            <a:chExt cx="904478" cy="904478"/>
          </a:xfrm>
        </p:grpSpPr>
        <p:sp>
          <p:nvSpPr>
            <p:cNvPr id="45" name="Freeform 45"/>
            <p:cNvSpPr/>
            <p:nvPr/>
          </p:nvSpPr>
          <p:spPr>
            <a:xfrm>
              <a:off x="6350" y="6350"/>
              <a:ext cx="891794" cy="891794"/>
            </a:xfrm>
            <a:custGeom>
              <a:avLst/>
              <a:gdLst/>
              <a:ahLst/>
              <a:cxnLst/>
              <a:rect l="l" t="t" r="r" b="b"/>
              <a:pathLst>
                <a:path w="891794" h="891794">
                  <a:moveTo>
                    <a:pt x="0" y="166497"/>
                  </a:moveTo>
                  <a:cubicBezTo>
                    <a:pt x="0" y="74549"/>
                    <a:pt x="74549" y="0"/>
                    <a:pt x="166497" y="0"/>
                  </a:cubicBezTo>
                  <a:lnTo>
                    <a:pt x="725297" y="0"/>
                  </a:lnTo>
                  <a:cubicBezTo>
                    <a:pt x="817245" y="0"/>
                    <a:pt x="891794" y="74549"/>
                    <a:pt x="891794" y="166497"/>
                  </a:cubicBezTo>
                  <a:lnTo>
                    <a:pt x="891794" y="725297"/>
                  </a:lnTo>
                  <a:cubicBezTo>
                    <a:pt x="891794" y="817245"/>
                    <a:pt x="817245" y="891794"/>
                    <a:pt x="725297" y="891794"/>
                  </a:cubicBezTo>
                  <a:lnTo>
                    <a:pt x="166497" y="891794"/>
                  </a:lnTo>
                  <a:cubicBezTo>
                    <a:pt x="74549" y="891794"/>
                    <a:pt x="0" y="817245"/>
                    <a:pt x="0" y="725297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904494" cy="904494"/>
            </a:xfrm>
            <a:custGeom>
              <a:avLst/>
              <a:gdLst/>
              <a:ahLst/>
              <a:cxnLst/>
              <a:rect l="l" t="t" r="r" b="b"/>
              <a:pathLst>
                <a:path w="904494" h="904494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31647" y="0"/>
                  </a:lnTo>
                  <a:lnTo>
                    <a:pt x="731647" y="6350"/>
                  </a:lnTo>
                  <a:lnTo>
                    <a:pt x="731647" y="0"/>
                  </a:lnTo>
                  <a:lnTo>
                    <a:pt x="731647" y="6350"/>
                  </a:lnTo>
                  <a:lnTo>
                    <a:pt x="731647" y="0"/>
                  </a:lnTo>
                  <a:cubicBezTo>
                    <a:pt x="827151" y="0"/>
                    <a:pt x="904494" y="77343"/>
                    <a:pt x="904494" y="172847"/>
                  </a:cubicBezTo>
                  <a:lnTo>
                    <a:pt x="898144" y="172847"/>
                  </a:lnTo>
                  <a:lnTo>
                    <a:pt x="904494" y="172847"/>
                  </a:lnTo>
                  <a:lnTo>
                    <a:pt x="904494" y="731647"/>
                  </a:lnTo>
                  <a:lnTo>
                    <a:pt x="898144" y="731647"/>
                  </a:lnTo>
                  <a:lnTo>
                    <a:pt x="904494" y="731647"/>
                  </a:lnTo>
                  <a:cubicBezTo>
                    <a:pt x="904494" y="827151"/>
                    <a:pt x="827151" y="904494"/>
                    <a:pt x="731647" y="904494"/>
                  </a:cubicBezTo>
                  <a:lnTo>
                    <a:pt x="731647" y="898144"/>
                  </a:lnTo>
                  <a:lnTo>
                    <a:pt x="731647" y="904494"/>
                  </a:lnTo>
                  <a:lnTo>
                    <a:pt x="172847" y="904494"/>
                  </a:lnTo>
                  <a:lnTo>
                    <a:pt x="172847" y="898144"/>
                  </a:lnTo>
                  <a:lnTo>
                    <a:pt x="172847" y="904494"/>
                  </a:lnTo>
                  <a:cubicBezTo>
                    <a:pt x="77343" y="904494"/>
                    <a:pt x="0" y="827151"/>
                    <a:pt x="0" y="731647"/>
                  </a:cubicBezTo>
                  <a:lnTo>
                    <a:pt x="0" y="172847"/>
                  </a:lnTo>
                  <a:lnTo>
                    <a:pt x="6350" y="172847"/>
                  </a:lnTo>
                  <a:lnTo>
                    <a:pt x="0" y="172847"/>
                  </a:lnTo>
                  <a:moveTo>
                    <a:pt x="12700" y="172847"/>
                  </a:moveTo>
                  <a:lnTo>
                    <a:pt x="12700" y="731647"/>
                  </a:lnTo>
                  <a:lnTo>
                    <a:pt x="6350" y="731647"/>
                  </a:lnTo>
                  <a:lnTo>
                    <a:pt x="12700" y="731647"/>
                  </a:lnTo>
                  <a:cubicBezTo>
                    <a:pt x="12700" y="820039"/>
                    <a:pt x="84455" y="891794"/>
                    <a:pt x="172847" y="891794"/>
                  </a:cubicBezTo>
                  <a:lnTo>
                    <a:pt x="731647" y="891794"/>
                  </a:lnTo>
                  <a:cubicBezTo>
                    <a:pt x="820039" y="891794"/>
                    <a:pt x="891794" y="820039"/>
                    <a:pt x="891794" y="731647"/>
                  </a:cubicBezTo>
                  <a:lnTo>
                    <a:pt x="891794" y="172847"/>
                  </a:lnTo>
                  <a:cubicBezTo>
                    <a:pt x="891794" y="84455"/>
                    <a:pt x="820039" y="12700"/>
                    <a:pt x="731647" y="12700"/>
                  </a:cubicBezTo>
                  <a:lnTo>
                    <a:pt x="172847" y="12700"/>
                  </a:lnTo>
                  <a:lnTo>
                    <a:pt x="172847" y="6350"/>
                  </a:lnTo>
                  <a:lnTo>
                    <a:pt x="172847" y="12700"/>
                  </a:lnTo>
                  <a:cubicBezTo>
                    <a:pt x="84455" y="12700"/>
                    <a:pt x="12700" y="84455"/>
                    <a:pt x="12700" y="1728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47" name="Freeform 47" descr="preencoded.png"/>
          <p:cNvSpPr/>
          <p:nvPr/>
        </p:nvSpPr>
        <p:spPr>
          <a:xfrm>
            <a:off x="1176859" y="8472860"/>
            <a:ext cx="396329" cy="495449"/>
          </a:xfrm>
          <a:custGeom>
            <a:avLst/>
            <a:gdLst/>
            <a:ahLst/>
            <a:cxnLst/>
            <a:rect l="l" t="t" r="r" b="b"/>
            <a:pathLst>
              <a:path w="396329" h="495449">
                <a:moveTo>
                  <a:pt x="0" y="0"/>
                </a:moveTo>
                <a:lnTo>
                  <a:pt x="396329" y="0"/>
                </a:lnTo>
                <a:lnTo>
                  <a:pt x="396329" y="495449"/>
                </a:lnTo>
                <a:lnTo>
                  <a:pt x="0" y="4954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84" r="-484"/>
            </a:stretch>
          </a:blipFill>
        </p:spPr>
      </p:sp>
      <p:grpSp>
        <p:nvGrpSpPr>
          <p:cNvPr id="48" name="Group 48"/>
          <p:cNvGrpSpPr/>
          <p:nvPr/>
        </p:nvGrpSpPr>
        <p:grpSpPr>
          <a:xfrm>
            <a:off x="2861668" y="8348960"/>
            <a:ext cx="7527726" cy="825996"/>
            <a:chOff x="0" y="0"/>
            <a:chExt cx="10036968" cy="110132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036968" cy="1101328"/>
            </a:xfrm>
            <a:custGeom>
              <a:avLst/>
              <a:gdLst/>
              <a:ahLst/>
              <a:cxnLst/>
              <a:rect l="l" t="t" r="r" b="b"/>
              <a:pathLst>
                <a:path w="10036968" h="1101328">
                  <a:moveTo>
                    <a:pt x="0" y="0"/>
                  </a:moveTo>
                  <a:lnTo>
                    <a:pt x="10036968" y="0"/>
                  </a:lnTo>
                  <a:lnTo>
                    <a:pt x="10036968" y="1101328"/>
                  </a:lnTo>
                  <a:lnTo>
                    <a:pt x="0" y="1101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10036968" cy="11203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Ensure correct execution flow for microservice extraction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0046" y="1638300"/>
            <a:ext cx="13905310" cy="857250"/>
            <a:chOff x="0" y="0"/>
            <a:chExt cx="18540413" cy="1143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40414" cy="1143000"/>
            </a:xfrm>
            <a:custGeom>
              <a:avLst/>
              <a:gdLst/>
              <a:ahLst/>
              <a:cxnLst/>
              <a:rect l="l" t="t" r="r" b="b"/>
              <a:pathLst>
                <a:path w="18540414" h="1143000">
                  <a:moveTo>
                    <a:pt x="0" y="0"/>
                  </a:moveTo>
                  <a:lnTo>
                    <a:pt x="18540414" y="0"/>
                  </a:lnTo>
                  <a:lnTo>
                    <a:pt x="18540414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8540413" cy="1171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 dirty="0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Step 3: Identifying Possible Microservices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1080046" y="3534072"/>
            <a:ext cx="3684835" cy="2277367"/>
          </a:xfrm>
          <a:custGeom>
            <a:avLst/>
            <a:gdLst/>
            <a:ahLst/>
            <a:cxnLst/>
            <a:rect l="l" t="t" r="r" b="b"/>
            <a:pathLst>
              <a:path w="3684835" h="2277367">
                <a:moveTo>
                  <a:pt x="0" y="0"/>
                </a:moveTo>
                <a:lnTo>
                  <a:pt x="3684835" y="0"/>
                </a:lnTo>
                <a:lnTo>
                  <a:pt x="3684835" y="2277368"/>
                </a:lnTo>
                <a:lnTo>
                  <a:pt x="0" y="2277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" r="-3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80046" y="6197204"/>
            <a:ext cx="3684835" cy="857250"/>
            <a:chOff x="0" y="0"/>
            <a:chExt cx="4913113" cy="1143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13113" cy="1143000"/>
            </a:xfrm>
            <a:custGeom>
              <a:avLst/>
              <a:gdLst/>
              <a:ahLst/>
              <a:cxnLst/>
              <a:rect l="l" t="t" r="r" b="b"/>
              <a:pathLst>
                <a:path w="4913113" h="1143000">
                  <a:moveTo>
                    <a:pt x="0" y="0"/>
                  </a:moveTo>
                  <a:lnTo>
                    <a:pt x="4913113" y="0"/>
                  </a:lnTo>
                  <a:lnTo>
                    <a:pt x="4913113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913113" cy="11525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Analyze Dependencies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0046" y="7239595"/>
            <a:ext cx="3684835" cy="987624"/>
            <a:chOff x="0" y="0"/>
            <a:chExt cx="4913113" cy="13168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13113" cy="1316832"/>
            </a:xfrm>
            <a:custGeom>
              <a:avLst/>
              <a:gdLst/>
              <a:ahLst/>
              <a:cxnLst/>
              <a:rect l="l" t="t" r="r" b="b"/>
              <a:pathLst>
                <a:path w="4913113" h="1316832">
                  <a:moveTo>
                    <a:pt x="0" y="0"/>
                  </a:moveTo>
                  <a:lnTo>
                    <a:pt x="4913113" y="0"/>
                  </a:lnTo>
                  <a:lnTo>
                    <a:pt x="4913113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4913113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Understanding file relationships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5227736" y="3534072"/>
            <a:ext cx="3684835" cy="2277367"/>
          </a:xfrm>
          <a:custGeom>
            <a:avLst/>
            <a:gdLst/>
            <a:ahLst/>
            <a:cxnLst/>
            <a:rect l="l" t="t" r="r" b="b"/>
            <a:pathLst>
              <a:path w="3684835" h="2277367">
                <a:moveTo>
                  <a:pt x="0" y="0"/>
                </a:moveTo>
                <a:lnTo>
                  <a:pt x="3684835" y="0"/>
                </a:lnTo>
                <a:lnTo>
                  <a:pt x="3684835" y="2277368"/>
                </a:lnTo>
                <a:lnTo>
                  <a:pt x="0" y="2277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" r="-3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5227736" y="6197204"/>
            <a:ext cx="3429000" cy="428625"/>
            <a:chOff x="0" y="0"/>
            <a:chExt cx="4572000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Group Files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27736" y="6810970"/>
            <a:ext cx="3684835" cy="987624"/>
            <a:chOff x="0" y="0"/>
            <a:chExt cx="4913113" cy="13168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913113" cy="1316832"/>
            </a:xfrm>
            <a:custGeom>
              <a:avLst/>
              <a:gdLst/>
              <a:ahLst/>
              <a:cxnLst/>
              <a:rect l="l" t="t" r="r" b="b"/>
              <a:pathLst>
                <a:path w="4913113" h="1316832">
                  <a:moveTo>
                    <a:pt x="0" y="0"/>
                  </a:moveTo>
                  <a:lnTo>
                    <a:pt x="4913113" y="0"/>
                  </a:lnTo>
                  <a:lnTo>
                    <a:pt x="4913113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4913113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Clustering related components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9375428" y="3534072"/>
            <a:ext cx="3684835" cy="2277367"/>
          </a:xfrm>
          <a:custGeom>
            <a:avLst/>
            <a:gdLst/>
            <a:ahLst/>
            <a:cxnLst/>
            <a:rect l="l" t="t" r="r" b="b"/>
            <a:pathLst>
              <a:path w="3684835" h="2277367">
                <a:moveTo>
                  <a:pt x="0" y="0"/>
                </a:moveTo>
                <a:lnTo>
                  <a:pt x="3684834" y="0"/>
                </a:lnTo>
                <a:lnTo>
                  <a:pt x="3684834" y="2277368"/>
                </a:lnTo>
                <a:lnTo>
                  <a:pt x="0" y="2277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" r="-37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375428" y="6197204"/>
            <a:ext cx="3429000" cy="428625"/>
            <a:chOff x="0" y="0"/>
            <a:chExt cx="4572000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Identify Boundaries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375428" y="6810970"/>
            <a:ext cx="3684835" cy="493811"/>
            <a:chOff x="0" y="0"/>
            <a:chExt cx="4913113" cy="65841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13113" cy="658415"/>
            </a:xfrm>
            <a:custGeom>
              <a:avLst/>
              <a:gdLst/>
              <a:ahLst/>
              <a:cxnLst/>
              <a:rect l="l" t="t" r="r" b="b"/>
              <a:pathLst>
                <a:path w="4913113" h="658415">
                  <a:moveTo>
                    <a:pt x="0" y="0"/>
                  </a:moveTo>
                  <a:lnTo>
                    <a:pt x="4913113" y="0"/>
                  </a:lnTo>
                  <a:lnTo>
                    <a:pt x="4913113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4913113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Defining service perimeters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13523119" y="3534072"/>
            <a:ext cx="3684835" cy="2277367"/>
          </a:xfrm>
          <a:custGeom>
            <a:avLst/>
            <a:gdLst/>
            <a:ahLst/>
            <a:cxnLst/>
            <a:rect l="l" t="t" r="r" b="b"/>
            <a:pathLst>
              <a:path w="3684835" h="2277367">
                <a:moveTo>
                  <a:pt x="0" y="0"/>
                </a:moveTo>
                <a:lnTo>
                  <a:pt x="3684835" y="0"/>
                </a:lnTo>
                <a:lnTo>
                  <a:pt x="3684835" y="2277368"/>
                </a:lnTo>
                <a:lnTo>
                  <a:pt x="0" y="22773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" r="-37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3523119" y="6197204"/>
            <a:ext cx="3684835" cy="857250"/>
            <a:chOff x="0" y="0"/>
            <a:chExt cx="4913113" cy="1143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913113" cy="1143000"/>
            </a:xfrm>
            <a:custGeom>
              <a:avLst/>
              <a:gdLst/>
              <a:ahLst/>
              <a:cxnLst/>
              <a:rect l="l" t="t" r="r" b="b"/>
              <a:pathLst>
                <a:path w="4913113" h="1143000">
                  <a:moveTo>
                    <a:pt x="0" y="0"/>
                  </a:moveTo>
                  <a:lnTo>
                    <a:pt x="4913113" y="0"/>
                  </a:lnTo>
                  <a:lnTo>
                    <a:pt x="4913113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4913113" cy="11525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Propose initial microservice clusters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523119" y="7239595"/>
            <a:ext cx="3684835" cy="987624"/>
            <a:chOff x="0" y="0"/>
            <a:chExt cx="4913113" cy="13168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913113" cy="1316832"/>
            </a:xfrm>
            <a:custGeom>
              <a:avLst/>
              <a:gdLst/>
              <a:ahLst/>
              <a:cxnLst/>
              <a:rect l="l" t="t" r="r" b="b"/>
              <a:pathLst>
                <a:path w="4913113" h="1316832">
                  <a:moveTo>
                    <a:pt x="0" y="0"/>
                  </a:moveTo>
                  <a:lnTo>
                    <a:pt x="4913113" y="0"/>
                  </a:lnTo>
                  <a:lnTo>
                    <a:pt x="4913113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4913113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Suggesting service configurations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437</Words>
  <Application>Microsoft Office PowerPoint</Application>
  <PresentationFormat>Custom</PresentationFormat>
  <Paragraphs>116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Mukta Bold</vt:lpstr>
      <vt:lpstr>Mukta Light</vt:lpstr>
      <vt:lpstr>Prompt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Monolithic-to-Microservices-Migration-Plan-Generator (2).pptx</dc:title>
  <cp:lastModifiedBy>Aman Singh</cp:lastModifiedBy>
  <cp:revision>2</cp:revision>
  <dcterms:created xsi:type="dcterms:W3CDTF">2006-08-16T00:00:00Z</dcterms:created>
  <dcterms:modified xsi:type="dcterms:W3CDTF">2025-04-14T19:32:01Z</dcterms:modified>
  <dc:identifier>DAGkoziDRS0</dc:identifier>
</cp:coreProperties>
</file>